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sldIdLst>
    <p:sldId id="400" r:id="rId5"/>
    <p:sldId id="401" r:id="rId6"/>
    <p:sldId id="309" r:id="rId7"/>
    <p:sldId id="413" r:id="rId8"/>
    <p:sldId id="414" r:id="rId9"/>
    <p:sldId id="514" r:id="rId10"/>
    <p:sldId id="406" r:id="rId11"/>
    <p:sldId id="506" r:id="rId12"/>
    <p:sldId id="512" r:id="rId13"/>
    <p:sldId id="522" r:id="rId14"/>
    <p:sldId id="403" r:id="rId15"/>
    <p:sldId id="410" r:id="rId16"/>
    <p:sldId id="342" r:id="rId17"/>
    <p:sldId id="404" r:id="rId18"/>
    <p:sldId id="411" r:id="rId19"/>
    <p:sldId id="521" r:id="rId20"/>
    <p:sldId id="536" r:id="rId21"/>
    <p:sldId id="501" r:id="rId22"/>
    <p:sldId id="511" r:id="rId23"/>
    <p:sldId id="323" r:id="rId24"/>
    <p:sldId id="412" r:id="rId25"/>
    <p:sldId id="507" r:id="rId26"/>
    <p:sldId id="527" r:id="rId27"/>
    <p:sldId id="544" r:id="rId28"/>
    <p:sldId id="528" r:id="rId29"/>
    <p:sldId id="545" r:id="rId30"/>
    <p:sldId id="546" r:id="rId31"/>
    <p:sldId id="547" r:id="rId32"/>
    <p:sldId id="548" r:id="rId33"/>
    <p:sldId id="523" r:id="rId34"/>
    <p:sldId id="537" r:id="rId35"/>
    <p:sldId id="529" r:id="rId36"/>
    <p:sldId id="549" r:id="rId37"/>
    <p:sldId id="530" r:id="rId38"/>
    <p:sldId id="550" r:id="rId39"/>
    <p:sldId id="531" r:id="rId40"/>
    <p:sldId id="551" r:id="rId41"/>
    <p:sldId id="532" r:id="rId42"/>
    <p:sldId id="552" r:id="rId43"/>
    <p:sldId id="533" r:id="rId44"/>
    <p:sldId id="525" r:id="rId45"/>
    <p:sldId id="524" r:id="rId46"/>
    <p:sldId id="515" r:id="rId47"/>
    <p:sldId id="516" r:id="rId48"/>
    <p:sldId id="517" r:id="rId49"/>
    <p:sldId id="518" r:id="rId50"/>
    <p:sldId id="519" r:id="rId51"/>
    <p:sldId id="520" r:id="rId52"/>
    <p:sldId id="539" r:id="rId53"/>
    <p:sldId id="540" r:id="rId54"/>
    <p:sldId id="541" r:id="rId55"/>
    <p:sldId id="534"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5244"/>
    <a:srgbClr val="13685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8" autoAdjust="0"/>
    <p:restoredTop sz="94643"/>
  </p:normalViewPr>
  <p:slideViewPr>
    <p:cSldViewPr snapToGrid="0" snapToObjects="1">
      <p:cViewPr varScale="1">
        <p:scale>
          <a:sx n="110" d="100"/>
          <a:sy n="110" d="100"/>
        </p:scale>
        <p:origin x="341" y="67"/>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A38FB6-1BCC-4786-8063-795740D9B11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540D7E2-5232-4AD5-95AC-2A88A9BEDF24}">
      <dgm:prSet phldrT="[Text]"/>
      <dgm:spPr/>
      <dgm:t>
        <a:bodyPr/>
        <a:lstStyle/>
        <a:p>
          <a:r>
            <a:rPr lang="en-US" dirty="0"/>
            <a:t>Content based filtering</a:t>
          </a:r>
        </a:p>
      </dgm:t>
    </dgm:pt>
    <dgm:pt modelId="{6B5E8628-2876-42AB-B874-36D44535A82C}" type="parTrans" cxnId="{3BFBDD7B-85B9-41CE-B471-093A2F56C29A}">
      <dgm:prSet/>
      <dgm:spPr/>
      <dgm:t>
        <a:bodyPr/>
        <a:lstStyle/>
        <a:p>
          <a:endParaRPr lang="en-US"/>
        </a:p>
      </dgm:t>
    </dgm:pt>
    <dgm:pt modelId="{0A5A4AE3-C1B2-40CD-B11E-91098EFDAEE0}" type="sibTrans" cxnId="{3BFBDD7B-85B9-41CE-B471-093A2F56C29A}">
      <dgm:prSet/>
      <dgm:spPr/>
      <dgm:t>
        <a:bodyPr/>
        <a:lstStyle/>
        <a:p>
          <a:endParaRPr lang="en-US"/>
        </a:p>
      </dgm:t>
    </dgm:pt>
    <dgm:pt modelId="{0249B02A-F57E-4AA0-A12E-A9AC5DAF7B5A}">
      <dgm:prSet phldrT="[Text]"/>
      <dgm:spPr/>
      <dgm:t>
        <a:bodyPr/>
        <a:lstStyle/>
        <a:p>
          <a:r>
            <a:rPr lang="en-US" dirty="0"/>
            <a:t>Collaborative filtering</a:t>
          </a:r>
        </a:p>
      </dgm:t>
    </dgm:pt>
    <dgm:pt modelId="{E8E2659C-EC59-471D-9152-C8B74618642C}" type="parTrans" cxnId="{51095327-500B-4B9C-8197-394C269525A1}">
      <dgm:prSet/>
      <dgm:spPr/>
      <dgm:t>
        <a:bodyPr/>
        <a:lstStyle/>
        <a:p>
          <a:endParaRPr lang="en-US"/>
        </a:p>
      </dgm:t>
    </dgm:pt>
    <dgm:pt modelId="{4EFE0F31-657C-4907-921D-9C567B0CEF7C}" type="sibTrans" cxnId="{51095327-500B-4B9C-8197-394C269525A1}">
      <dgm:prSet/>
      <dgm:spPr/>
      <dgm:t>
        <a:bodyPr/>
        <a:lstStyle/>
        <a:p>
          <a:endParaRPr lang="en-US"/>
        </a:p>
      </dgm:t>
    </dgm:pt>
    <dgm:pt modelId="{27C04339-2F39-4B4D-94CF-A25CB75821F1}">
      <dgm:prSet phldrT="[Text]"/>
      <dgm:spPr/>
      <dgm:t>
        <a:bodyPr/>
        <a:lstStyle/>
        <a:p>
          <a:r>
            <a:rPr lang="en-US" dirty="0"/>
            <a:t>Hybrid filtering</a:t>
          </a:r>
        </a:p>
      </dgm:t>
    </dgm:pt>
    <dgm:pt modelId="{F454AB34-CD96-49B7-9DCA-995235EFBF38}" type="parTrans" cxnId="{986E4691-CB58-4FFB-A405-C6A3B13841D3}">
      <dgm:prSet/>
      <dgm:spPr/>
      <dgm:t>
        <a:bodyPr/>
        <a:lstStyle/>
        <a:p>
          <a:endParaRPr lang="en-US"/>
        </a:p>
      </dgm:t>
    </dgm:pt>
    <dgm:pt modelId="{644BD108-9D98-48B9-96B9-57B05ABA3D63}" type="sibTrans" cxnId="{986E4691-CB58-4FFB-A405-C6A3B13841D3}">
      <dgm:prSet/>
      <dgm:spPr/>
      <dgm:t>
        <a:bodyPr/>
        <a:lstStyle/>
        <a:p>
          <a:endParaRPr lang="en-US"/>
        </a:p>
      </dgm:t>
    </dgm:pt>
    <dgm:pt modelId="{25A77E85-5DD3-49E8-9E54-575043F45EFF}">
      <dgm:prSet phldrT="[Text]"/>
      <dgm:spPr/>
      <dgm:t>
        <a:bodyPr/>
        <a:lstStyle/>
        <a:p>
          <a:r>
            <a:rPr lang="en-US" dirty="0"/>
            <a:t>Model based</a:t>
          </a:r>
        </a:p>
      </dgm:t>
    </dgm:pt>
    <dgm:pt modelId="{E83825B4-0D83-48AF-80F0-7BF7E6146B58}" type="parTrans" cxnId="{83CD8656-EEA2-4879-A805-A248E55A2F43}">
      <dgm:prSet/>
      <dgm:spPr/>
      <dgm:t>
        <a:bodyPr/>
        <a:lstStyle/>
        <a:p>
          <a:endParaRPr lang="en-US"/>
        </a:p>
      </dgm:t>
    </dgm:pt>
    <dgm:pt modelId="{7ED9078D-37C6-436B-ACE7-D87E4DF78E48}" type="sibTrans" cxnId="{83CD8656-EEA2-4879-A805-A248E55A2F43}">
      <dgm:prSet/>
      <dgm:spPr/>
      <dgm:t>
        <a:bodyPr/>
        <a:lstStyle/>
        <a:p>
          <a:endParaRPr lang="en-US"/>
        </a:p>
      </dgm:t>
    </dgm:pt>
    <dgm:pt modelId="{6E9A7E09-13B8-4925-BDFD-D810239E1C05}">
      <dgm:prSet phldrT="[Text]"/>
      <dgm:spPr/>
      <dgm:t>
        <a:bodyPr/>
        <a:lstStyle/>
        <a:p>
          <a:r>
            <a:rPr lang="en-US" dirty="0"/>
            <a:t>Memory based</a:t>
          </a:r>
        </a:p>
      </dgm:t>
    </dgm:pt>
    <dgm:pt modelId="{9413C3E6-46AE-43A7-89FA-4E6F356AD43D}" type="parTrans" cxnId="{944284D0-92A5-4374-939A-0790627213A4}">
      <dgm:prSet/>
      <dgm:spPr/>
      <dgm:t>
        <a:bodyPr/>
        <a:lstStyle/>
        <a:p>
          <a:endParaRPr lang="en-US"/>
        </a:p>
      </dgm:t>
    </dgm:pt>
    <dgm:pt modelId="{D9AAAE7F-268D-430B-8799-7E16CC9B37A7}" type="sibTrans" cxnId="{944284D0-92A5-4374-939A-0790627213A4}">
      <dgm:prSet/>
      <dgm:spPr/>
      <dgm:t>
        <a:bodyPr/>
        <a:lstStyle/>
        <a:p>
          <a:endParaRPr lang="en-US"/>
        </a:p>
      </dgm:t>
    </dgm:pt>
    <dgm:pt modelId="{3B1AC6C7-4A84-47CE-8714-547C09363FE7}">
      <dgm:prSet phldrT="[Text]"/>
      <dgm:spPr/>
      <dgm:t>
        <a:bodyPr/>
        <a:lstStyle/>
        <a:p>
          <a:r>
            <a:rPr lang="en-US" dirty="0"/>
            <a:t>Clustering</a:t>
          </a:r>
        </a:p>
      </dgm:t>
    </dgm:pt>
    <dgm:pt modelId="{A7FC90DE-BF23-4DD1-B2AE-D832D799B82E}" type="parTrans" cxnId="{E74E0DCA-BF61-4027-8E9F-12961BE9E0AA}">
      <dgm:prSet/>
      <dgm:spPr/>
      <dgm:t>
        <a:bodyPr/>
        <a:lstStyle/>
        <a:p>
          <a:endParaRPr lang="en-US"/>
        </a:p>
      </dgm:t>
    </dgm:pt>
    <dgm:pt modelId="{EF6A4454-F261-4385-B1A0-C782E30FA33C}" type="sibTrans" cxnId="{E74E0DCA-BF61-4027-8E9F-12961BE9E0AA}">
      <dgm:prSet/>
      <dgm:spPr/>
      <dgm:t>
        <a:bodyPr/>
        <a:lstStyle/>
        <a:p>
          <a:endParaRPr lang="en-US"/>
        </a:p>
      </dgm:t>
    </dgm:pt>
    <dgm:pt modelId="{BAD25C36-5BA9-4B4D-93A1-3B022DAA26AA}">
      <dgm:prSet phldrT="[Text]"/>
      <dgm:spPr/>
      <dgm:t>
        <a:bodyPr/>
        <a:lstStyle/>
        <a:p>
          <a:r>
            <a:rPr lang="en-US" dirty="0"/>
            <a:t>Association</a:t>
          </a:r>
        </a:p>
      </dgm:t>
    </dgm:pt>
    <dgm:pt modelId="{B054FCD6-F420-4E45-8EB7-0510E4510EAA}" type="parTrans" cxnId="{75D29E81-73A6-40BC-AA0D-687D3BF6305E}">
      <dgm:prSet/>
      <dgm:spPr/>
      <dgm:t>
        <a:bodyPr/>
        <a:lstStyle/>
        <a:p>
          <a:endParaRPr lang="en-US"/>
        </a:p>
      </dgm:t>
    </dgm:pt>
    <dgm:pt modelId="{035ECDBC-213A-4ED0-8AB2-BEED086C0DC4}" type="sibTrans" cxnId="{75D29E81-73A6-40BC-AA0D-687D3BF6305E}">
      <dgm:prSet/>
      <dgm:spPr/>
      <dgm:t>
        <a:bodyPr/>
        <a:lstStyle/>
        <a:p>
          <a:endParaRPr lang="en-US"/>
        </a:p>
      </dgm:t>
    </dgm:pt>
    <dgm:pt modelId="{DA0E4FB1-A7BA-4703-8D74-A2DFD8558888}">
      <dgm:prSet phldrT="[Text]"/>
      <dgm:spPr/>
      <dgm:t>
        <a:bodyPr/>
        <a:lstStyle/>
        <a:p>
          <a:r>
            <a:rPr lang="en-US" dirty="0"/>
            <a:t>Bayesian</a:t>
          </a:r>
        </a:p>
      </dgm:t>
    </dgm:pt>
    <dgm:pt modelId="{EEEBCF21-8EFA-4230-983B-F9244B7F6A6C}" type="parTrans" cxnId="{525CA73F-02AB-4498-9ED5-318FFCF1E382}">
      <dgm:prSet/>
      <dgm:spPr/>
      <dgm:t>
        <a:bodyPr/>
        <a:lstStyle/>
        <a:p>
          <a:endParaRPr lang="en-US"/>
        </a:p>
      </dgm:t>
    </dgm:pt>
    <dgm:pt modelId="{25E2809E-90A1-4662-9E4B-BA17C0CC8063}" type="sibTrans" cxnId="{525CA73F-02AB-4498-9ED5-318FFCF1E382}">
      <dgm:prSet/>
      <dgm:spPr/>
      <dgm:t>
        <a:bodyPr/>
        <a:lstStyle/>
        <a:p>
          <a:endParaRPr lang="en-US"/>
        </a:p>
      </dgm:t>
    </dgm:pt>
    <dgm:pt modelId="{67A0A6FE-CAA6-4E57-8D04-FE964536BCBC}">
      <dgm:prSet phldrT="[Text]"/>
      <dgm:spPr/>
      <dgm:t>
        <a:bodyPr/>
        <a:lstStyle/>
        <a:p>
          <a:r>
            <a:rPr lang="en-US" dirty="0"/>
            <a:t>Deep learning</a:t>
          </a:r>
        </a:p>
      </dgm:t>
    </dgm:pt>
    <dgm:pt modelId="{8EF2B9C6-6FD5-417D-ADA3-60497791ADB8}" type="parTrans" cxnId="{5E813F33-C36F-48BE-8F5B-D728B8688018}">
      <dgm:prSet/>
      <dgm:spPr/>
      <dgm:t>
        <a:bodyPr/>
        <a:lstStyle/>
        <a:p>
          <a:endParaRPr lang="en-US"/>
        </a:p>
      </dgm:t>
    </dgm:pt>
    <dgm:pt modelId="{8EFC9658-67F7-4BEE-B67F-951AF36EF97B}" type="sibTrans" cxnId="{5E813F33-C36F-48BE-8F5B-D728B8688018}">
      <dgm:prSet/>
      <dgm:spPr/>
      <dgm:t>
        <a:bodyPr/>
        <a:lstStyle/>
        <a:p>
          <a:endParaRPr lang="en-US"/>
        </a:p>
      </dgm:t>
    </dgm:pt>
    <dgm:pt modelId="{2EB561BC-AA6A-4BA5-9953-3F01CDFA230E}">
      <dgm:prSet phldrT="[Text]"/>
      <dgm:spPr/>
      <dgm:t>
        <a:bodyPr/>
        <a:lstStyle/>
        <a:p>
          <a:r>
            <a:rPr lang="en-US" dirty="0"/>
            <a:t>Items-based</a:t>
          </a:r>
        </a:p>
      </dgm:t>
    </dgm:pt>
    <dgm:pt modelId="{B08C1596-1C1E-4EF6-AB15-14114FC5AA8F}" type="parTrans" cxnId="{22EF4704-55F5-448D-A655-41E18B6C18A7}">
      <dgm:prSet/>
      <dgm:spPr/>
      <dgm:t>
        <a:bodyPr/>
        <a:lstStyle/>
        <a:p>
          <a:endParaRPr lang="en-US"/>
        </a:p>
      </dgm:t>
    </dgm:pt>
    <dgm:pt modelId="{A928A6EA-0041-42D8-8CA1-08DA23B2F962}" type="sibTrans" cxnId="{22EF4704-55F5-448D-A655-41E18B6C18A7}">
      <dgm:prSet/>
      <dgm:spPr/>
      <dgm:t>
        <a:bodyPr/>
        <a:lstStyle/>
        <a:p>
          <a:endParaRPr lang="en-US"/>
        </a:p>
      </dgm:t>
    </dgm:pt>
    <dgm:pt modelId="{C94868A4-44CE-4C4A-A61C-7C4233EADACF}">
      <dgm:prSet phldrT="[Text]"/>
      <dgm:spPr/>
      <dgm:t>
        <a:bodyPr/>
        <a:lstStyle/>
        <a:p>
          <a:r>
            <a:rPr lang="en-US" dirty="0"/>
            <a:t>user-based</a:t>
          </a:r>
        </a:p>
      </dgm:t>
    </dgm:pt>
    <dgm:pt modelId="{E6CA0E45-A706-4AFB-B402-F647BCF1F989}" type="parTrans" cxnId="{33D20A4E-8C38-4C54-88C1-60F28E560D19}">
      <dgm:prSet/>
      <dgm:spPr/>
      <dgm:t>
        <a:bodyPr/>
        <a:lstStyle/>
        <a:p>
          <a:endParaRPr lang="en-US"/>
        </a:p>
      </dgm:t>
    </dgm:pt>
    <dgm:pt modelId="{2E75D09E-DE61-4C9F-B210-12FD8E61E8F0}" type="sibTrans" cxnId="{33D20A4E-8C38-4C54-88C1-60F28E560D19}">
      <dgm:prSet/>
      <dgm:spPr/>
      <dgm:t>
        <a:bodyPr/>
        <a:lstStyle/>
        <a:p>
          <a:endParaRPr lang="en-US"/>
        </a:p>
      </dgm:t>
    </dgm:pt>
    <dgm:pt modelId="{3308167D-B6C0-4AC3-AE3A-1066C46A102E}">
      <dgm:prSet phldrT="[Text]"/>
      <dgm:spPr/>
      <dgm:t>
        <a:bodyPr/>
        <a:lstStyle/>
        <a:p>
          <a:r>
            <a:rPr lang="en-US" dirty="0"/>
            <a:t>Social network-based (trust)</a:t>
          </a:r>
        </a:p>
      </dgm:t>
    </dgm:pt>
    <dgm:pt modelId="{01BF0B57-B60A-42C9-B2D3-93BF0E2F20AD}" type="parTrans" cxnId="{ACC190E2-7EC2-472D-A16C-765ADA06E428}">
      <dgm:prSet/>
      <dgm:spPr/>
      <dgm:t>
        <a:bodyPr/>
        <a:lstStyle/>
        <a:p>
          <a:endParaRPr lang="en-US"/>
        </a:p>
      </dgm:t>
    </dgm:pt>
    <dgm:pt modelId="{61812944-8664-403E-BBDB-AD613FBDACFD}" type="sibTrans" cxnId="{ACC190E2-7EC2-472D-A16C-765ADA06E428}">
      <dgm:prSet/>
      <dgm:spPr/>
      <dgm:t>
        <a:bodyPr/>
        <a:lstStyle/>
        <a:p>
          <a:endParaRPr lang="en-US"/>
        </a:p>
      </dgm:t>
    </dgm:pt>
    <dgm:pt modelId="{6B589133-ADD7-42DB-9228-D0339EA8E4F3}">
      <dgm:prSet phldrT="[Text]"/>
      <dgm:spPr/>
      <dgm:t>
        <a:bodyPr/>
        <a:lstStyle/>
        <a:p>
          <a:r>
            <a:rPr lang="en-US" dirty="0"/>
            <a:t>Knowledge based</a:t>
          </a:r>
        </a:p>
      </dgm:t>
    </dgm:pt>
    <dgm:pt modelId="{72C5EBE9-CD8F-4428-A95C-E2C2FFF90ECB}" type="parTrans" cxnId="{A7274004-22D2-4B47-AABC-32A245630886}">
      <dgm:prSet/>
      <dgm:spPr/>
      <dgm:t>
        <a:bodyPr/>
        <a:lstStyle/>
        <a:p>
          <a:endParaRPr lang="en-US"/>
        </a:p>
      </dgm:t>
    </dgm:pt>
    <dgm:pt modelId="{6F5DDE0D-F0A9-4179-B597-E226FFB8AF8B}" type="sibTrans" cxnId="{A7274004-22D2-4B47-AABC-32A245630886}">
      <dgm:prSet/>
      <dgm:spPr/>
      <dgm:t>
        <a:bodyPr/>
        <a:lstStyle/>
        <a:p>
          <a:endParaRPr lang="en-US"/>
        </a:p>
      </dgm:t>
    </dgm:pt>
    <dgm:pt modelId="{33C1849F-DA14-4446-BFD3-DA20AED93142}" type="pres">
      <dgm:prSet presAssocID="{C0A38FB6-1BCC-4786-8063-795740D9B11C}" presName="hierChild1" presStyleCnt="0">
        <dgm:presLayoutVars>
          <dgm:chPref val="1"/>
          <dgm:dir/>
          <dgm:animOne val="branch"/>
          <dgm:animLvl val="lvl"/>
          <dgm:resizeHandles/>
        </dgm:presLayoutVars>
      </dgm:prSet>
      <dgm:spPr/>
      <dgm:t>
        <a:bodyPr/>
        <a:lstStyle/>
        <a:p>
          <a:endParaRPr lang="en-US"/>
        </a:p>
      </dgm:t>
    </dgm:pt>
    <dgm:pt modelId="{00FF9AB1-A289-476C-8A14-BB699FBE4BEA}" type="pres">
      <dgm:prSet presAssocID="{7540D7E2-5232-4AD5-95AC-2A88A9BEDF24}" presName="hierRoot1" presStyleCnt="0"/>
      <dgm:spPr/>
    </dgm:pt>
    <dgm:pt modelId="{146772E0-D166-4460-98B0-B2863E9C468F}" type="pres">
      <dgm:prSet presAssocID="{7540D7E2-5232-4AD5-95AC-2A88A9BEDF24}" presName="composite" presStyleCnt="0"/>
      <dgm:spPr/>
    </dgm:pt>
    <dgm:pt modelId="{A5312528-E1E7-42B8-AED6-318B6F0B336E}" type="pres">
      <dgm:prSet presAssocID="{7540D7E2-5232-4AD5-95AC-2A88A9BEDF24}" presName="background" presStyleLbl="node0" presStyleIdx="0" presStyleCnt="5"/>
      <dgm:spPr/>
    </dgm:pt>
    <dgm:pt modelId="{9120A0AC-66CA-443A-A6D4-12F4A91200D7}" type="pres">
      <dgm:prSet presAssocID="{7540D7E2-5232-4AD5-95AC-2A88A9BEDF24}" presName="text" presStyleLbl="fgAcc0" presStyleIdx="0" presStyleCnt="5">
        <dgm:presLayoutVars>
          <dgm:chPref val="3"/>
        </dgm:presLayoutVars>
      </dgm:prSet>
      <dgm:spPr/>
      <dgm:t>
        <a:bodyPr/>
        <a:lstStyle/>
        <a:p>
          <a:endParaRPr lang="en-US"/>
        </a:p>
      </dgm:t>
    </dgm:pt>
    <dgm:pt modelId="{E81347EF-50DE-4407-A894-217D45DEEC65}" type="pres">
      <dgm:prSet presAssocID="{7540D7E2-5232-4AD5-95AC-2A88A9BEDF24}" presName="hierChild2" presStyleCnt="0"/>
      <dgm:spPr/>
    </dgm:pt>
    <dgm:pt modelId="{D39C0521-9605-4961-A3BD-C8483AF4B1B9}" type="pres">
      <dgm:prSet presAssocID="{0249B02A-F57E-4AA0-A12E-A9AC5DAF7B5A}" presName="hierRoot1" presStyleCnt="0"/>
      <dgm:spPr/>
    </dgm:pt>
    <dgm:pt modelId="{DE1B12D5-4563-4F2E-BAE1-9E4D757F518F}" type="pres">
      <dgm:prSet presAssocID="{0249B02A-F57E-4AA0-A12E-A9AC5DAF7B5A}" presName="composite" presStyleCnt="0"/>
      <dgm:spPr/>
    </dgm:pt>
    <dgm:pt modelId="{4DE4BBF2-E970-4246-BC70-2E02E74A6C67}" type="pres">
      <dgm:prSet presAssocID="{0249B02A-F57E-4AA0-A12E-A9AC5DAF7B5A}" presName="background" presStyleLbl="node0" presStyleIdx="1" presStyleCnt="5"/>
      <dgm:spPr/>
    </dgm:pt>
    <dgm:pt modelId="{618A7348-A18D-469C-8EF6-34E45C7B52EE}" type="pres">
      <dgm:prSet presAssocID="{0249B02A-F57E-4AA0-A12E-A9AC5DAF7B5A}" presName="text" presStyleLbl="fgAcc0" presStyleIdx="1" presStyleCnt="5">
        <dgm:presLayoutVars>
          <dgm:chPref val="3"/>
        </dgm:presLayoutVars>
      </dgm:prSet>
      <dgm:spPr/>
      <dgm:t>
        <a:bodyPr/>
        <a:lstStyle/>
        <a:p>
          <a:endParaRPr lang="en-US"/>
        </a:p>
      </dgm:t>
    </dgm:pt>
    <dgm:pt modelId="{179484ED-2835-4F79-9AC7-D31CB7230D8E}" type="pres">
      <dgm:prSet presAssocID="{0249B02A-F57E-4AA0-A12E-A9AC5DAF7B5A}" presName="hierChild2" presStyleCnt="0"/>
      <dgm:spPr/>
    </dgm:pt>
    <dgm:pt modelId="{65BDFE27-4CBB-4DE8-9DE8-25EC55907093}" type="pres">
      <dgm:prSet presAssocID="{E83825B4-0D83-48AF-80F0-7BF7E6146B58}" presName="Name10" presStyleLbl="parChTrans1D2" presStyleIdx="0" presStyleCnt="2"/>
      <dgm:spPr/>
      <dgm:t>
        <a:bodyPr/>
        <a:lstStyle/>
        <a:p>
          <a:endParaRPr lang="en-US"/>
        </a:p>
      </dgm:t>
    </dgm:pt>
    <dgm:pt modelId="{5D7BD2BE-050F-4B36-BB4A-BD067C0299BE}" type="pres">
      <dgm:prSet presAssocID="{25A77E85-5DD3-49E8-9E54-575043F45EFF}" presName="hierRoot2" presStyleCnt="0"/>
      <dgm:spPr/>
    </dgm:pt>
    <dgm:pt modelId="{ADBF66DB-774D-40C4-B97E-B1B97F3B5E35}" type="pres">
      <dgm:prSet presAssocID="{25A77E85-5DD3-49E8-9E54-575043F45EFF}" presName="composite2" presStyleCnt="0"/>
      <dgm:spPr/>
    </dgm:pt>
    <dgm:pt modelId="{D15A90AD-E8FC-42E0-9A17-6C50587289B4}" type="pres">
      <dgm:prSet presAssocID="{25A77E85-5DD3-49E8-9E54-575043F45EFF}" presName="background2" presStyleLbl="node2" presStyleIdx="0" presStyleCnt="2"/>
      <dgm:spPr/>
    </dgm:pt>
    <dgm:pt modelId="{BC80674D-59EE-44B2-853F-DD96DBCE0500}" type="pres">
      <dgm:prSet presAssocID="{25A77E85-5DD3-49E8-9E54-575043F45EFF}" presName="text2" presStyleLbl="fgAcc2" presStyleIdx="0" presStyleCnt="2">
        <dgm:presLayoutVars>
          <dgm:chPref val="3"/>
        </dgm:presLayoutVars>
      </dgm:prSet>
      <dgm:spPr/>
      <dgm:t>
        <a:bodyPr/>
        <a:lstStyle/>
        <a:p>
          <a:endParaRPr lang="en-US"/>
        </a:p>
      </dgm:t>
    </dgm:pt>
    <dgm:pt modelId="{8BAC14F8-F8F0-42EA-8248-FDDAB984BC74}" type="pres">
      <dgm:prSet presAssocID="{25A77E85-5DD3-49E8-9E54-575043F45EFF}" presName="hierChild3" presStyleCnt="0"/>
      <dgm:spPr/>
    </dgm:pt>
    <dgm:pt modelId="{71319F2F-67AE-442B-8638-3AE94DEA169D}" type="pres">
      <dgm:prSet presAssocID="{A7FC90DE-BF23-4DD1-B2AE-D832D799B82E}" presName="Name17" presStyleLbl="parChTrans1D3" presStyleIdx="0" presStyleCnt="6"/>
      <dgm:spPr/>
      <dgm:t>
        <a:bodyPr/>
        <a:lstStyle/>
        <a:p>
          <a:endParaRPr lang="en-US"/>
        </a:p>
      </dgm:t>
    </dgm:pt>
    <dgm:pt modelId="{26D0465D-43A1-4DDF-AA7A-60F9886296FC}" type="pres">
      <dgm:prSet presAssocID="{3B1AC6C7-4A84-47CE-8714-547C09363FE7}" presName="hierRoot3" presStyleCnt="0"/>
      <dgm:spPr/>
    </dgm:pt>
    <dgm:pt modelId="{2166747C-A932-47EA-9257-D5D274B07071}" type="pres">
      <dgm:prSet presAssocID="{3B1AC6C7-4A84-47CE-8714-547C09363FE7}" presName="composite3" presStyleCnt="0"/>
      <dgm:spPr/>
    </dgm:pt>
    <dgm:pt modelId="{15BDB729-31ED-477F-923D-FC0A0EBF76BB}" type="pres">
      <dgm:prSet presAssocID="{3B1AC6C7-4A84-47CE-8714-547C09363FE7}" presName="background3" presStyleLbl="node3" presStyleIdx="0" presStyleCnt="6"/>
      <dgm:spPr/>
    </dgm:pt>
    <dgm:pt modelId="{B14B459F-C3FE-47B4-9D83-20B89660FD34}" type="pres">
      <dgm:prSet presAssocID="{3B1AC6C7-4A84-47CE-8714-547C09363FE7}" presName="text3" presStyleLbl="fgAcc3" presStyleIdx="0" presStyleCnt="6">
        <dgm:presLayoutVars>
          <dgm:chPref val="3"/>
        </dgm:presLayoutVars>
      </dgm:prSet>
      <dgm:spPr/>
      <dgm:t>
        <a:bodyPr/>
        <a:lstStyle/>
        <a:p>
          <a:endParaRPr lang="en-US"/>
        </a:p>
      </dgm:t>
    </dgm:pt>
    <dgm:pt modelId="{DB2DC7A6-17E1-4AC3-92B5-D8098DC07767}" type="pres">
      <dgm:prSet presAssocID="{3B1AC6C7-4A84-47CE-8714-547C09363FE7}" presName="hierChild4" presStyleCnt="0"/>
      <dgm:spPr/>
    </dgm:pt>
    <dgm:pt modelId="{8EB61B4B-16F7-45BF-A175-FADED3376F22}" type="pres">
      <dgm:prSet presAssocID="{B054FCD6-F420-4E45-8EB7-0510E4510EAA}" presName="Name17" presStyleLbl="parChTrans1D3" presStyleIdx="1" presStyleCnt="6"/>
      <dgm:spPr/>
      <dgm:t>
        <a:bodyPr/>
        <a:lstStyle/>
        <a:p>
          <a:endParaRPr lang="en-US"/>
        </a:p>
      </dgm:t>
    </dgm:pt>
    <dgm:pt modelId="{C7FC8B62-3BCF-496C-AEC3-1411719D6E17}" type="pres">
      <dgm:prSet presAssocID="{BAD25C36-5BA9-4B4D-93A1-3B022DAA26AA}" presName="hierRoot3" presStyleCnt="0"/>
      <dgm:spPr/>
    </dgm:pt>
    <dgm:pt modelId="{8C65E68F-9FB9-4B0F-9582-E59992342A97}" type="pres">
      <dgm:prSet presAssocID="{BAD25C36-5BA9-4B4D-93A1-3B022DAA26AA}" presName="composite3" presStyleCnt="0"/>
      <dgm:spPr/>
    </dgm:pt>
    <dgm:pt modelId="{C5539142-7859-4982-9C55-E6C27D440B9F}" type="pres">
      <dgm:prSet presAssocID="{BAD25C36-5BA9-4B4D-93A1-3B022DAA26AA}" presName="background3" presStyleLbl="node3" presStyleIdx="1" presStyleCnt="6"/>
      <dgm:spPr/>
    </dgm:pt>
    <dgm:pt modelId="{680AD337-6507-4267-8088-07BD0DB959E5}" type="pres">
      <dgm:prSet presAssocID="{BAD25C36-5BA9-4B4D-93A1-3B022DAA26AA}" presName="text3" presStyleLbl="fgAcc3" presStyleIdx="1" presStyleCnt="6">
        <dgm:presLayoutVars>
          <dgm:chPref val="3"/>
        </dgm:presLayoutVars>
      </dgm:prSet>
      <dgm:spPr/>
      <dgm:t>
        <a:bodyPr/>
        <a:lstStyle/>
        <a:p>
          <a:endParaRPr lang="en-US"/>
        </a:p>
      </dgm:t>
    </dgm:pt>
    <dgm:pt modelId="{F6B41A98-D174-4AD4-B252-A8AEE6B76199}" type="pres">
      <dgm:prSet presAssocID="{BAD25C36-5BA9-4B4D-93A1-3B022DAA26AA}" presName="hierChild4" presStyleCnt="0"/>
      <dgm:spPr/>
    </dgm:pt>
    <dgm:pt modelId="{CFAC829E-5650-4CD5-8BF5-B681D1DB3788}" type="pres">
      <dgm:prSet presAssocID="{EEEBCF21-8EFA-4230-983B-F9244B7F6A6C}" presName="Name17" presStyleLbl="parChTrans1D3" presStyleIdx="2" presStyleCnt="6"/>
      <dgm:spPr/>
      <dgm:t>
        <a:bodyPr/>
        <a:lstStyle/>
        <a:p>
          <a:endParaRPr lang="en-US"/>
        </a:p>
      </dgm:t>
    </dgm:pt>
    <dgm:pt modelId="{6529B5EA-FD54-47F1-B50A-C3F74541EE67}" type="pres">
      <dgm:prSet presAssocID="{DA0E4FB1-A7BA-4703-8D74-A2DFD8558888}" presName="hierRoot3" presStyleCnt="0"/>
      <dgm:spPr/>
    </dgm:pt>
    <dgm:pt modelId="{DF1DABBF-63D9-45B5-A268-3B0361687BC5}" type="pres">
      <dgm:prSet presAssocID="{DA0E4FB1-A7BA-4703-8D74-A2DFD8558888}" presName="composite3" presStyleCnt="0"/>
      <dgm:spPr/>
    </dgm:pt>
    <dgm:pt modelId="{15ED59FF-5041-45DC-98CB-7529E90BC186}" type="pres">
      <dgm:prSet presAssocID="{DA0E4FB1-A7BA-4703-8D74-A2DFD8558888}" presName="background3" presStyleLbl="node3" presStyleIdx="2" presStyleCnt="6"/>
      <dgm:spPr/>
    </dgm:pt>
    <dgm:pt modelId="{EBA8EDB9-D1FC-4ECA-A9A5-EB25BB55907E}" type="pres">
      <dgm:prSet presAssocID="{DA0E4FB1-A7BA-4703-8D74-A2DFD8558888}" presName="text3" presStyleLbl="fgAcc3" presStyleIdx="2" presStyleCnt="6">
        <dgm:presLayoutVars>
          <dgm:chPref val="3"/>
        </dgm:presLayoutVars>
      </dgm:prSet>
      <dgm:spPr/>
      <dgm:t>
        <a:bodyPr/>
        <a:lstStyle/>
        <a:p>
          <a:endParaRPr lang="en-US"/>
        </a:p>
      </dgm:t>
    </dgm:pt>
    <dgm:pt modelId="{93274847-9050-42EF-9CCB-5E69C5AFC64E}" type="pres">
      <dgm:prSet presAssocID="{DA0E4FB1-A7BA-4703-8D74-A2DFD8558888}" presName="hierChild4" presStyleCnt="0"/>
      <dgm:spPr/>
    </dgm:pt>
    <dgm:pt modelId="{719BD0E7-C80F-457C-9EEB-AE7FFFD14E1B}" type="pres">
      <dgm:prSet presAssocID="{8EF2B9C6-6FD5-417D-ADA3-60497791ADB8}" presName="Name17" presStyleLbl="parChTrans1D3" presStyleIdx="3" presStyleCnt="6"/>
      <dgm:spPr/>
      <dgm:t>
        <a:bodyPr/>
        <a:lstStyle/>
        <a:p>
          <a:endParaRPr lang="en-US"/>
        </a:p>
      </dgm:t>
    </dgm:pt>
    <dgm:pt modelId="{FA0D674F-DFEA-4EA1-809E-9892BD4A919A}" type="pres">
      <dgm:prSet presAssocID="{67A0A6FE-CAA6-4E57-8D04-FE964536BCBC}" presName="hierRoot3" presStyleCnt="0"/>
      <dgm:spPr/>
    </dgm:pt>
    <dgm:pt modelId="{101F913A-999B-4511-B4A0-8C3BC13C0770}" type="pres">
      <dgm:prSet presAssocID="{67A0A6FE-CAA6-4E57-8D04-FE964536BCBC}" presName="composite3" presStyleCnt="0"/>
      <dgm:spPr/>
    </dgm:pt>
    <dgm:pt modelId="{F1CE7EDA-5C15-46B7-A717-B299050F572E}" type="pres">
      <dgm:prSet presAssocID="{67A0A6FE-CAA6-4E57-8D04-FE964536BCBC}" presName="background3" presStyleLbl="node3" presStyleIdx="3" presStyleCnt="6"/>
      <dgm:spPr/>
    </dgm:pt>
    <dgm:pt modelId="{6ED7745F-734C-499A-A790-0E3FBB19A172}" type="pres">
      <dgm:prSet presAssocID="{67A0A6FE-CAA6-4E57-8D04-FE964536BCBC}" presName="text3" presStyleLbl="fgAcc3" presStyleIdx="3" presStyleCnt="6">
        <dgm:presLayoutVars>
          <dgm:chPref val="3"/>
        </dgm:presLayoutVars>
      </dgm:prSet>
      <dgm:spPr/>
      <dgm:t>
        <a:bodyPr/>
        <a:lstStyle/>
        <a:p>
          <a:endParaRPr lang="en-US"/>
        </a:p>
      </dgm:t>
    </dgm:pt>
    <dgm:pt modelId="{C9D5AA40-3815-4918-95A7-4B25662B40E0}" type="pres">
      <dgm:prSet presAssocID="{67A0A6FE-CAA6-4E57-8D04-FE964536BCBC}" presName="hierChild4" presStyleCnt="0"/>
      <dgm:spPr/>
    </dgm:pt>
    <dgm:pt modelId="{7DB7FB62-1D21-4782-BBAE-14950883D4CE}" type="pres">
      <dgm:prSet presAssocID="{9413C3E6-46AE-43A7-89FA-4E6F356AD43D}" presName="Name10" presStyleLbl="parChTrans1D2" presStyleIdx="1" presStyleCnt="2"/>
      <dgm:spPr/>
      <dgm:t>
        <a:bodyPr/>
        <a:lstStyle/>
        <a:p>
          <a:endParaRPr lang="en-US"/>
        </a:p>
      </dgm:t>
    </dgm:pt>
    <dgm:pt modelId="{18502645-041C-49A2-BD51-86B8162EE4AE}" type="pres">
      <dgm:prSet presAssocID="{6E9A7E09-13B8-4925-BDFD-D810239E1C05}" presName="hierRoot2" presStyleCnt="0"/>
      <dgm:spPr/>
    </dgm:pt>
    <dgm:pt modelId="{D17A66CB-1904-4F5C-A6B1-A2CDB4D02FA9}" type="pres">
      <dgm:prSet presAssocID="{6E9A7E09-13B8-4925-BDFD-D810239E1C05}" presName="composite2" presStyleCnt="0"/>
      <dgm:spPr/>
    </dgm:pt>
    <dgm:pt modelId="{86F95E91-3451-4EBF-A38D-103B7C3FB007}" type="pres">
      <dgm:prSet presAssocID="{6E9A7E09-13B8-4925-BDFD-D810239E1C05}" presName="background2" presStyleLbl="node2" presStyleIdx="1" presStyleCnt="2"/>
      <dgm:spPr/>
    </dgm:pt>
    <dgm:pt modelId="{98E0BF9C-87C7-4D23-B03D-A61E1FBD2BD1}" type="pres">
      <dgm:prSet presAssocID="{6E9A7E09-13B8-4925-BDFD-D810239E1C05}" presName="text2" presStyleLbl="fgAcc2" presStyleIdx="1" presStyleCnt="2">
        <dgm:presLayoutVars>
          <dgm:chPref val="3"/>
        </dgm:presLayoutVars>
      </dgm:prSet>
      <dgm:spPr/>
      <dgm:t>
        <a:bodyPr/>
        <a:lstStyle/>
        <a:p>
          <a:endParaRPr lang="en-US"/>
        </a:p>
      </dgm:t>
    </dgm:pt>
    <dgm:pt modelId="{C5812906-18FE-4D7F-9E92-76E00CE87561}" type="pres">
      <dgm:prSet presAssocID="{6E9A7E09-13B8-4925-BDFD-D810239E1C05}" presName="hierChild3" presStyleCnt="0"/>
      <dgm:spPr/>
    </dgm:pt>
    <dgm:pt modelId="{FB93F91B-C4A9-4752-8BE0-E30BA257E63C}" type="pres">
      <dgm:prSet presAssocID="{E6CA0E45-A706-4AFB-B402-F647BCF1F989}" presName="Name17" presStyleLbl="parChTrans1D3" presStyleIdx="4" presStyleCnt="6"/>
      <dgm:spPr/>
      <dgm:t>
        <a:bodyPr/>
        <a:lstStyle/>
        <a:p>
          <a:endParaRPr lang="en-US"/>
        </a:p>
      </dgm:t>
    </dgm:pt>
    <dgm:pt modelId="{220B4D11-3552-43B5-B337-7C97E866C3CF}" type="pres">
      <dgm:prSet presAssocID="{C94868A4-44CE-4C4A-A61C-7C4233EADACF}" presName="hierRoot3" presStyleCnt="0"/>
      <dgm:spPr/>
    </dgm:pt>
    <dgm:pt modelId="{A8754EEA-89C1-4469-9B8A-DA0CA09C5862}" type="pres">
      <dgm:prSet presAssocID="{C94868A4-44CE-4C4A-A61C-7C4233EADACF}" presName="composite3" presStyleCnt="0"/>
      <dgm:spPr/>
    </dgm:pt>
    <dgm:pt modelId="{9C657D08-5E98-40F1-8BFE-4A628369BFE9}" type="pres">
      <dgm:prSet presAssocID="{C94868A4-44CE-4C4A-A61C-7C4233EADACF}" presName="background3" presStyleLbl="node3" presStyleIdx="4" presStyleCnt="6"/>
      <dgm:spPr/>
    </dgm:pt>
    <dgm:pt modelId="{3032D970-676D-49F5-ACBB-21246687713D}" type="pres">
      <dgm:prSet presAssocID="{C94868A4-44CE-4C4A-A61C-7C4233EADACF}" presName="text3" presStyleLbl="fgAcc3" presStyleIdx="4" presStyleCnt="6">
        <dgm:presLayoutVars>
          <dgm:chPref val="3"/>
        </dgm:presLayoutVars>
      </dgm:prSet>
      <dgm:spPr/>
      <dgm:t>
        <a:bodyPr/>
        <a:lstStyle/>
        <a:p>
          <a:endParaRPr lang="en-US"/>
        </a:p>
      </dgm:t>
    </dgm:pt>
    <dgm:pt modelId="{B154132B-FA5D-47A6-A32D-F976F5E5AF6A}" type="pres">
      <dgm:prSet presAssocID="{C94868A4-44CE-4C4A-A61C-7C4233EADACF}" presName="hierChild4" presStyleCnt="0"/>
      <dgm:spPr/>
    </dgm:pt>
    <dgm:pt modelId="{9E40560F-E9D6-4347-AA96-F9FF8CA387A8}" type="pres">
      <dgm:prSet presAssocID="{B08C1596-1C1E-4EF6-AB15-14114FC5AA8F}" presName="Name17" presStyleLbl="parChTrans1D3" presStyleIdx="5" presStyleCnt="6"/>
      <dgm:spPr/>
      <dgm:t>
        <a:bodyPr/>
        <a:lstStyle/>
        <a:p>
          <a:endParaRPr lang="en-US"/>
        </a:p>
      </dgm:t>
    </dgm:pt>
    <dgm:pt modelId="{E5E693ED-373A-43E9-AC29-5C36EFA39229}" type="pres">
      <dgm:prSet presAssocID="{2EB561BC-AA6A-4BA5-9953-3F01CDFA230E}" presName="hierRoot3" presStyleCnt="0"/>
      <dgm:spPr/>
    </dgm:pt>
    <dgm:pt modelId="{D65F8178-9412-467A-9666-2ECA6679DDA9}" type="pres">
      <dgm:prSet presAssocID="{2EB561BC-AA6A-4BA5-9953-3F01CDFA230E}" presName="composite3" presStyleCnt="0"/>
      <dgm:spPr/>
    </dgm:pt>
    <dgm:pt modelId="{18940285-0D1D-4216-9EE6-8E7533FE70AC}" type="pres">
      <dgm:prSet presAssocID="{2EB561BC-AA6A-4BA5-9953-3F01CDFA230E}" presName="background3" presStyleLbl="node3" presStyleIdx="5" presStyleCnt="6"/>
      <dgm:spPr/>
    </dgm:pt>
    <dgm:pt modelId="{9F5B1A15-A477-4EDD-99FB-65418CA3F240}" type="pres">
      <dgm:prSet presAssocID="{2EB561BC-AA6A-4BA5-9953-3F01CDFA230E}" presName="text3" presStyleLbl="fgAcc3" presStyleIdx="5" presStyleCnt="6">
        <dgm:presLayoutVars>
          <dgm:chPref val="3"/>
        </dgm:presLayoutVars>
      </dgm:prSet>
      <dgm:spPr/>
      <dgm:t>
        <a:bodyPr/>
        <a:lstStyle/>
        <a:p>
          <a:endParaRPr lang="en-US"/>
        </a:p>
      </dgm:t>
    </dgm:pt>
    <dgm:pt modelId="{96E0CDA5-D830-4378-8237-9A312A0E6C54}" type="pres">
      <dgm:prSet presAssocID="{2EB561BC-AA6A-4BA5-9953-3F01CDFA230E}" presName="hierChild4" presStyleCnt="0"/>
      <dgm:spPr/>
    </dgm:pt>
    <dgm:pt modelId="{9AB43733-21E9-4BD0-A09F-C7E9714EE9FF}" type="pres">
      <dgm:prSet presAssocID="{27C04339-2F39-4B4D-94CF-A25CB75821F1}" presName="hierRoot1" presStyleCnt="0"/>
      <dgm:spPr/>
    </dgm:pt>
    <dgm:pt modelId="{87E196CF-CF7F-4F76-81D5-0BE43D3CC953}" type="pres">
      <dgm:prSet presAssocID="{27C04339-2F39-4B4D-94CF-A25CB75821F1}" presName="composite" presStyleCnt="0"/>
      <dgm:spPr/>
    </dgm:pt>
    <dgm:pt modelId="{EDC58BF0-09ED-466A-8CDE-2F6F77AE094E}" type="pres">
      <dgm:prSet presAssocID="{27C04339-2F39-4B4D-94CF-A25CB75821F1}" presName="background" presStyleLbl="node0" presStyleIdx="2" presStyleCnt="5"/>
      <dgm:spPr/>
    </dgm:pt>
    <dgm:pt modelId="{8B368E9B-509F-4A54-A334-09D5B2C256E7}" type="pres">
      <dgm:prSet presAssocID="{27C04339-2F39-4B4D-94CF-A25CB75821F1}" presName="text" presStyleLbl="fgAcc0" presStyleIdx="2" presStyleCnt="5">
        <dgm:presLayoutVars>
          <dgm:chPref val="3"/>
        </dgm:presLayoutVars>
      </dgm:prSet>
      <dgm:spPr/>
      <dgm:t>
        <a:bodyPr/>
        <a:lstStyle/>
        <a:p>
          <a:endParaRPr lang="en-US"/>
        </a:p>
      </dgm:t>
    </dgm:pt>
    <dgm:pt modelId="{1BE0058C-09B6-47FE-A02A-98CDE06638F1}" type="pres">
      <dgm:prSet presAssocID="{27C04339-2F39-4B4D-94CF-A25CB75821F1}" presName="hierChild2" presStyleCnt="0"/>
      <dgm:spPr/>
    </dgm:pt>
    <dgm:pt modelId="{C4FF80DF-B163-4680-9A1B-0136F5768370}" type="pres">
      <dgm:prSet presAssocID="{3308167D-B6C0-4AC3-AE3A-1066C46A102E}" presName="hierRoot1" presStyleCnt="0"/>
      <dgm:spPr/>
    </dgm:pt>
    <dgm:pt modelId="{4246F6A7-7697-4033-A159-C43FF4FCCDB7}" type="pres">
      <dgm:prSet presAssocID="{3308167D-B6C0-4AC3-AE3A-1066C46A102E}" presName="composite" presStyleCnt="0"/>
      <dgm:spPr/>
    </dgm:pt>
    <dgm:pt modelId="{99AAA847-2DF4-4872-9941-3EBFD6E4303A}" type="pres">
      <dgm:prSet presAssocID="{3308167D-B6C0-4AC3-AE3A-1066C46A102E}" presName="background" presStyleLbl="node0" presStyleIdx="3" presStyleCnt="5"/>
      <dgm:spPr/>
    </dgm:pt>
    <dgm:pt modelId="{125EEBB0-2BB0-4AAA-8E4E-397B0ED4F03C}" type="pres">
      <dgm:prSet presAssocID="{3308167D-B6C0-4AC3-AE3A-1066C46A102E}" presName="text" presStyleLbl="fgAcc0" presStyleIdx="3" presStyleCnt="5">
        <dgm:presLayoutVars>
          <dgm:chPref val="3"/>
        </dgm:presLayoutVars>
      </dgm:prSet>
      <dgm:spPr/>
      <dgm:t>
        <a:bodyPr/>
        <a:lstStyle/>
        <a:p>
          <a:endParaRPr lang="en-US"/>
        </a:p>
      </dgm:t>
    </dgm:pt>
    <dgm:pt modelId="{CE21F736-2B3A-4780-A873-037ACC8CB2E1}" type="pres">
      <dgm:prSet presAssocID="{3308167D-B6C0-4AC3-AE3A-1066C46A102E}" presName="hierChild2" presStyleCnt="0"/>
      <dgm:spPr/>
    </dgm:pt>
    <dgm:pt modelId="{AE4B731C-5660-4F0A-96B9-C72B02C19620}" type="pres">
      <dgm:prSet presAssocID="{6B589133-ADD7-42DB-9228-D0339EA8E4F3}" presName="hierRoot1" presStyleCnt="0"/>
      <dgm:spPr/>
    </dgm:pt>
    <dgm:pt modelId="{4A97C086-647A-45CF-9BCB-20D14A2876FF}" type="pres">
      <dgm:prSet presAssocID="{6B589133-ADD7-42DB-9228-D0339EA8E4F3}" presName="composite" presStyleCnt="0"/>
      <dgm:spPr/>
    </dgm:pt>
    <dgm:pt modelId="{F6398D9D-2D03-4AC6-8A4D-301AC35341E7}" type="pres">
      <dgm:prSet presAssocID="{6B589133-ADD7-42DB-9228-D0339EA8E4F3}" presName="background" presStyleLbl="node0" presStyleIdx="4" presStyleCnt="5"/>
      <dgm:spPr/>
    </dgm:pt>
    <dgm:pt modelId="{3CF37612-A9F8-4C55-8333-5CE7B80909D8}" type="pres">
      <dgm:prSet presAssocID="{6B589133-ADD7-42DB-9228-D0339EA8E4F3}" presName="text" presStyleLbl="fgAcc0" presStyleIdx="4" presStyleCnt="5" custLinFactNeighborX="511" custLinFactNeighborY="-5195">
        <dgm:presLayoutVars>
          <dgm:chPref val="3"/>
        </dgm:presLayoutVars>
      </dgm:prSet>
      <dgm:spPr/>
      <dgm:t>
        <a:bodyPr/>
        <a:lstStyle/>
        <a:p>
          <a:endParaRPr lang="en-US"/>
        </a:p>
      </dgm:t>
    </dgm:pt>
    <dgm:pt modelId="{42728B34-5B8E-410E-B217-8D7623FB2FB7}" type="pres">
      <dgm:prSet presAssocID="{6B589133-ADD7-42DB-9228-D0339EA8E4F3}" presName="hierChild2" presStyleCnt="0"/>
      <dgm:spPr/>
    </dgm:pt>
  </dgm:ptLst>
  <dgm:cxnLst>
    <dgm:cxn modelId="{B09BD6D2-20DB-45A5-9294-78447D218E33}" type="presOf" srcId="{3308167D-B6C0-4AC3-AE3A-1066C46A102E}" destId="{125EEBB0-2BB0-4AAA-8E4E-397B0ED4F03C}" srcOrd="0" destOrd="0" presId="urn:microsoft.com/office/officeart/2005/8/layout/hierarchy1"/>
    <dgm:cxn modelId="{F272D744-8B65-480B-B776-71E573D74A27}" type="presOf" srcId="{7540D7E2-5232-4AD5-95AC-2A88A9BEDF24}" destId="{9120A0AC-66CA-443A-A6D4-12F4A91200D7}" srcOrd="0" destOrd="0" presId="urn:microsoft.com/office/officeart/2005/8/layout/hierarchy1"/>
    <dgm:cxn modelId="{9F76D48B-2F2F-4A07-80C2-A4FAF411BD09}" type="presOf" srcId="{C94868A4-44CE-4C4A-A61C-7C4233EADACF}" destId="{3032D970-676D-49F5-ACBB-21246687713D}" srcOrd="0" destOrd="0" presId="urn:microsoft.com/office/officeart/2005/8/layout/hierarchy1"/>
    <dgm:cxn modelId="{C85F88A7-3BFC-4746-86DE-0D26AE5E7775}" type="presOf" srcId="{2EB561BC-AA6A-4BA5-9953-3F01CDFA230E}" destId="{9F5B1A15-A477-4EDD-99FB-65418CA3F240}" srcOrd="0" destOrd="0" presId="urn:microsoft.com/office/officeart/2005/8/layout/hierarchy1"/>
    <dgm:cxn modelId="{06825A48-92C3-447C-9779-E375E58F52C3}" type="presOf" srcId="{9413C3E6-46AE-43A7-89FA-4E6F356AD43D}" destId="{7DB7FB62-1D21-4782-BBAE-14950883D4CE}" srcOrd="0" destOrd="0" presId="urn:microsoft.com/office/officeart/2005/8/layout/hierarchy1"/>
    <dgm:cxn modelId="{3BFCDED0-53B0-408A-912D-DD127835E3CE}" type="presOf" srcId="{DA0E4FB1-A7BA-4703-8D74-A2DFD8558888}" destId="{EBA8EDB9-D1FC-4ECA-A9A5-EB25BB55907E}" srcOrd="0" destOrd="0" presId="urn:microsoft.com/office/officeart/2005/8/layout/hierarchy1"/>
    <dgm:cxn modelId="{C2DB0594-18DF-4F5A-BDBD-3467AE503536}" type="presOf" srcId="{B08C1596-1C1E-4EF6-AB15-14114FC5AA8F}" destId="{9E40560F-E9D6-4347-AA96-F9FF8CA387A8}" srcOrd="0" destOrd="0" presId="urn:microsoft.com/office/officeart/2005/8/layout/hierarchy1"/>
    <dgm:cxn modelId="{271382C2-6231-4BAB-9F26-73A41B7260C4}" type="presOf" srcId="{B054FCD6-F420-4E45-8EB7-0510E4510EAA}" destId="{8EB61B4B-16F7-45BF-A175-FADED3376F22}" srcOrd="0" destOrd="0" presId="urn:microsoft.com/office/officeart/2005/8/layout/hierarchy1"/>
    <dgm:cxn modelId="{33D20A4E-8C38-4C54-88C1-60F28E560D19}" srcId="{6E9A7E09-13B8-4925-BDFD-D810239E1C05}" destId="{C94868A4-44CE-4C4A-A61C-7C4233EADACF}" srcOrd="0" destOrd="0" parTransId="{E6CA0E45-A706-4AFB-B402-F647BCF1F989}" sibTransId="{2E75D09E-DE61-4C9F-B210-12FD8E61E8F0}"/>
    <dgm:cxn modelId="{D1C149B7-C368-4E5F-BD3B-86C05432BEC9}" type="presOf" srcId="{6B589133-ADD7-42DB-9228-D0339EA8E4F3}" destId="{3CF37612-A9F8-4C55-8333-5CE7B80909D8}" srcOrd="0" destOrd="0" presId="urn:microsoft.com/office/officeart/2005/8/layout/hierarchy1"/>
    <dgm:cxn modelId="{75D29E81-73A6-40BC-AA0D-687D3BF6305E}" srcId="{25A77E85-5DD3-49E8-9E54-575043F45EFF}" destId="{BAD25C36-5BA9-4B4D-93A1-3B022DAA26AA}" srcOrd="1" destOrd="0" parTransId="{B054FCD6-F420-4E45-8EB7-0510E4510EAA}" sibTransId="{035ECDBC-213A-4ED0-8AB2-BEED086C0DC4}"/>
    <dgm:cxn modelId="{E83B247A-08D9-4E83-9C49-9FA6C481295A}" type="presOf" srcId="{6E9A7E09-13B8-4925-BDFD-D810239E1C05}" destId="{98E0BF9C-87C7-4D23-B03D-A61E1FBD2BD1}" srcOrd="0" destOrd="0" presId="urn:microsoft.com/office/officeart/2005/8/layout/hierarchy1"/>
    <dgm:cxn modelId="{A7274004-22D2-4B47-AABC-32A245630886}" srcId="{C0A38FB6-1BCC-4786-8063-795740D9B11C}" destId="{6B589133-ADD7-42DB-9228-D0339EA8E4F3}" srcOrd="4" destOrd="0" parTransId="{72C5EBE9-CD8F-4428-A95C-E2C2FFF90ECB}" sibTransId="{6F5DDE0D-F0A9-4179-B597-E226FFB8AF8B}"/>
    <dgm:cxn modelId="{072D0BC7-323C-45C0-ABED-0024D2D43579}" type="presOf" srcId="{67A0A6FE-CAA6-4E57-8D04-FE964536BCBC}" destId="{6ED7745F-734C-499A-A790-0E3FBB19A172}" srcOrd="0" destOrd="0" presId="urn:microsoft.com/office/officeart/2005/8/layout/hierarchy1"/>
    <dgm:cxn modelId="{8AE8255C-D070-492F-B2A9-3537F39E1ABB}" type="presOf" srcId="{BAD25C36-5BA9-4B4D-93A1-3B022DAA26AA}" destId="{680AD337-6507-4267-8088-07BD0DB959E5}" srcOrd="0" destOrd="0" presId="urn:microsoft.com/office/officeart/2005/8/layout/hierarchy1"/>
    <dgm:cxn modelId="{36D756F2-F9DA-4C57-8BC0-48DC5FE32EC3}" type="presOf" srcId="{0249B02A-F57E-4AA0-A12E-A9AC5DAF7B5A}" destId="{618A7348-A18D-469C-8EF6-34E45C7B52EE}" srcOrd="0" destOrd="0" presId="urn:microsoft.com/office/officeart/2005/8/layout/hierarchy1"/>
    <dgm:cxn modelId="{A4D8ADAA-69C8-4CE1-99C2-C1F4AC13E577}" type="presOf" srcId="{C0A38FB6-1BCC-4786-8063-795740D9B11C}" destId="{33C1849F-DA14-4446-BFD3-DA20AED93142}" srcOrd="0" destOrd="0" presId="urn:microsoft.com/office/officeart/2005/8/layout/hierarchy1"/>
    <dgm:cxn modelId="{ACC190E2-7EC2-472D-A16C-765ADA06E428}" srcId="{C0A38FB6-1BCC-4786-8063-795740D9B11C}" destId="{3308167D-B6C0-4AC3-AE3A-1066C46A102E}" srcOrd="3" destOrd="0" parTransId="{01BF0B57-B60A-42C9-B2D3-93BF0E2F20AD}" sibTransId="{61812944-8664-403E-BBDB-AD613FBDACFD}"/>
    <dgm:cxn modelId="{4650DEF6-906D-4A4E-B1E0-6B1CE38BAF51}" type="presOf" srcId="{EEEBCF21-8EFA-4230-983B-F9244B7F6A6C}" destId="{CFAC829E-5650-4CD5-8BF5-B681D1DB3788}" srcOrd="0" destOrd="0" presId="urn:microsoft.com/office/officeart/2005/8/layout/hierarchy1"/>
    <dgm:cxn modelId="{0DDE5A7F-31BA-42B9-8A56-F0EB28D553EB}" type="presOf" srcId="{A7FC90DE-BF23-4DD1-B2AE-D832D799B82E}" destId="{71319F2F-67AE-442B-8638-3AE94DEA169D}" srcOrd="0" destOrd="0" presId="urn:microsoft.com/office/officeart/2005/8/layout/hierarchy1"/>
    <dgm:cxn modelId="{986E4691-CB58-4FFB-A405-C6A3B13841D3}" srcId="{C0A38FB6-1BCC-4786-8063-795740D9B11C}" destId="{27C04339-2F39-4B4D-94CF-A25CB75821F1}" srcOrd="2" destOrd="0" parTransId="{F454AB34-CD96-49B7-9DCA-995235EFBF38}" sibTransId="{644BD108-9D98-48B9-96B9-57B05ABA3D63}"/>
    <dgm:cxn modelId="{26F041BF-ABCF-49BE-93D0-1C7CA0380E8B}" type="presOf" srcId="{25A77E85-5DD3-49E8-9E54-575043F45EFF}" destId="{BC80674D-59EE-44B2-853F-DD96DBCE0500}" srcOrd="0" destOrd="0" presId="urn:microsoft.com/office/officeart/2005/8/layout/hierarchy1"/>
    <dgm:cxn modelId="{DBC66A5B-2FEC-42ED-A983-C073E5DFE4E1}" type="presOf" srcId="{27C04339-2F39-4B4D-94CF-A25CB75821F1}" destId="{8B368E9B-509F-4A54-A334-09D5B2C256E7}" srcOrd="0" destOrd="0" presId="urn:microsoft.com/office/officeart/2005/8/layout/hierarchy1"/>
    <dgm:cxn modelId="{5E813F33-C36F-48BE-8F5B-D728B8688018}" srcId="{25A77E85-5DD3-49E8-9E54-575043F45EFF}" destId="{67A0A6FE-CAA6-4E57-8D04-FE964536BCBC}" srcOrd="3" destOrd="0" parTransId="{8EF2B9C6-6FD5-417D-ADA3-60497791ADB8}" sibTransId="{8EFC9658-67F7-4BEE-B67F-951AF36EF97B}"/>
    <dgm:cxn modelId="{83CD8656-EEA2-4879-A805-A248E55A2F43}" srcId="{0249B02A-F57E-4AA0-A12E-A9AC5DAF7B5A}" destId="{25A77E85-5DD3-49E8-9E54-575043F45EFF}" srcOrd="0" destOrd="0" parTransId="{E83825B4-0D83-48AF-80F0-7BF7E6146B58}" sibTransId="{7ED9078D-37C6-436B-ACE7-D87E4DF78E48}"/>
    <dgm:cxn modelId="{E74E0DCA-BF61-4027-8E9F-12961BE9E0AA}" srcId="{25A77E85-5DD3-49E8-9E54-575043F45EFF}" destId="{3B1AC6C7-4A84-47CE-8714-547C09363FE7}" srcOrd="0" destOrd="0" parTransId="{A7FC90DE-BF23-4DD1-B2AE-D832D799B82E}" sibTransId="{EF6A4454-F261-4385-B1A0-C782E30FA33C}"/>
    <dgm:cxn modelId="{1BB2BA41-9F20-4133-9D3F-4425FFDD194E}" type="presOf" srcId="{E83825B4-0D83-48AF-80F0-7BF7E6146B58}" destId="{65BDFE27-4CBB-4DE8-9DE8-25EC55907093}" srcOrd="0" destOrd="0" presId="urn:microsoft.com/office/officeart/2005/8/layout/hierarchy1"/>
    <dgm:cxn modelId="{5FCA0FDD-0E18-4E8C-9118-6B5344FFC7F0}" type="presOf" srcId="{3B1AC6C7-4A84-47CE-8714-547C09363FE7}" destId="{B14B459F-C3FE-47B4-9D83-20B89660FD34}" srcOrd="0" destOrd="0" presId="urn:microsoft.com/office/officeart/2005/8/layout/hierarchy1"/>
    <dgm:cxn modelId="{C80045ED-4A04-4CE1-8C66-3383B9B8EC67}" type="presOf" srcId="{8EF2B9C6-6FD5-417D-ADA3-60497791ADB8}" destId="{719BD0E7-C80F-457C-9EEB-AE7FFFD14E1B}" srcOrd="0" destOrd="0" presId="urn:microsoft.com/office/officeart/2005/8/layout/hierarchy1"/>
    <dgm:cxn modelId="{51095327-500B-4B9C-8197-394C269525A1}" srcId="{C0A38FB6-1BCC-4786-8063-795740D9B11C}" destId="{0249B02A-F57E-4AA0-A12E-A9AC5DAF7B5A}" srcOrd="1" destOrd="0" parTransId="{E8E2659C-EC59-471D-9152-C8B74618642C}" sibTransId="{4EFE0F31-657C-4907-921D-9C567B0CEF7C}"/>
    <dgm:cxn modelId="{525CA73F-02AB-4498-9ED5-318FFCF1E382}" srcId="{25A77E85-5DD3-49E8-9E54-575043F45EFF}" destId="{DA0E4FB1-A7BA-4703-8D74-A2DFD8558888}" srcOrd="2" destOrd="0" parTransId="{EEEBCF21-8EFA-4230-983B-F9244B7F6A6C}" sibTransId="{25E2809E-90A1-4662-9E4B-BA17C0CC8063}"/>
    <dgm:cxn modelId="{47319E52-0C70-4B03-8A9B-D1CB410ED618}" type="presOf" srcId="{E6CA0E45-A706-4AFB-B402-F647BCF1F989}" destId="{FB93F91B-C4A9-4752-8BE0-E30BA257E63C}" srcOrd="0" destOrd="0" presId="urn:microsoft.com/office/officeart/2005/8/layout/hierarchy1"/>
    <dgm:cxn modelId="{22EF4704-55F5-448D-A655-41E18B6C18A7}" srcId="{6E9A7E09-13B8-4925-BDFD-D810239E1C05}" destId="{2EB561BC-AA6A-4BA5-9953-3F01CDFA230E}" srcOrd="1" destOrd="0" parTransId="{B08C1596-1C1E-4EF6-AB15-14114FC5AA8F}" sibTransId="{A928A6EA-0041-42D8-8CA1-08DA23B2F962}"/>
    <dgm:cxn modelId="{3BFBDD7B-85B9-41CE-B471-093A2F56C29A}" srcId="{C0A38FB6-1BCC-4786-8063-795740D9B11C}" destId="{7540D7E2-5232-4AD5-95AC-2A88A9BEDF24}" srcOrd="0" destOrd="0" parTransId="{6B5E8628-2876-42AB-B874-36D44535A82C}" sibTransId="{0A5A4AE3-C1B2-40CD-B11E-91098EFDAEE0}"/>
    <dgm:cxn modelId="{944284D0-92A5-4374-939A-0790627213A4}" srcId="{0249B02A-F57E-4AA0-A12E-A9AC5DAF7B5A}" destId="{6E9A7E09-13B8-4925-BDFD-D810239E1C05}" srcOrd="1" destOrd="0" parTransId="{9413C3E6-46AE-43A7-89FA-4E6F356AD43D}" sibTransId="{D9AAAE7F-268D-430B-8799-7E16CC9B37A7}"/>
    <dgm:cxn modelId="{BAF7C519-AD4A-44C0-96B6-EBF3E74FA235}" type="presParOf" srcId="{33C1849F-DA14-4446-BFD3-DA20AED93142}" destId="{00FF9AB1-A289-476C-8A14-BB699FBE4BEA}" srcOrd="0" destOrd="0" presId="urn:microsoft.com/office/officeart/2005/8/layout/hierarchy1"/>
    <dgm:cxn modelId="{75F1A082-0E96-4BB1-84E1-C4911B9CEEEC}" type="presParOf" srcId="{00FF9AB1-A289-476C-8A14-BB699FBE4BEA}" destId="{146772E0-D166-4460-98B0-B2863E9C468F}" srcOrd="0" destOrd="0" presId="urn:microsoft.com/office/officeart/2005/8/layout/hierarchy1"/>
    <dgm:cxn modelId="{63DC52DF-7DA5-4B4D-B417-98B0B3D1E4B0}" type="presParOf" srcId="{146772E0-D166-4460-98B0-B2863E9C468F}" destId="{A5312528-E1E7-42B8-AED6-318B6F0B336E}" srcOrd="0" destOrd="0" presId="urn:microsoft.com/office/officeart/2005/8/layout/hierarchy1"/>
    <dgm:cxn modelId="{C6EC3A73-4E74-4CED-86D4-0E99E89A6872}" type="presParOf" srcId="{146772E0-D166-4460-98B0-B2863E9C468F}" destId="{9120A0AC-66CA-443A-A6D4-12F4A91200D7}" srcOrd="1" destOrd="0" presId="urn:microsoft.com/office/officeart/2005/8/layout/hierarchy1"/>
    <dgm:cxn modelId="{524C28D3-86F1-41C4-B234-44CF211E65D3}" type="presParOf" srcId="{00FF9AB1-A289-476C-8A14-BB699FBE4BEA}" destId="{E81347EF-50DE-4407-A894-217D45DEEC65}" srcOrd="1" destOrd="0" presId="urn:microsoft.com/office/officeart/2005/8/layout/hierarchy1"/>
    <dgm:cxn modelId="{A2D9C6D8-1D7F-4DFA-94C7-9733E5B64537}" type="presParOf" srcId="{33C1849F-DA14-4446-BFD3-DA20AED93142}" destId="{D39C0521-9605-4961-A3BD-C8483AF4B1B9}" srcOrd="1" destOrd="0" presId="urn:microsoft.com/office/officeart/2005/8/layout/hierarchy1"/>
    <dgm:cxn modelId="{E81CF563-F9AF-40F5-B59D-2DD6E58F6ABF}" type="presParOf" srcId="{D39C0521-9605-4961-A3BD-C8483AF4B1B9}" destId="{DE1B12D5-4563-4F2E-BAE1-9E4D757F518F}" srcOrd="0" destOrd="0" presId="urn:microsoft.com/office/officeart/2005/8/layout/hierarchy1"/>
    <dgm:cxn modelId="{9A81880C-D57C-4241-8BAC-F974F6D4B7AF}" type="presParOf" srcId="{DE1B12D5-4563-4F2E-BAE1-9E4D757F518F}" destId="{4DE4BBF2-E970-4246-BC70-2E02E74A6C67}" srcOrd="0" destOrd="0" presId="urn:microsoft.com/office/officeart/2005/8/layout/hierarchy1"/>
    <dgm:cxn modelId="{414CFAB0-2506-4009-BF6C-B69386490A32}" type="presParOf" srcId="{DE1B12D5-4563-4F2E-BAE1-9E4D757F518F}" destId="{618A7348-A18D-469C-8EF6-34E45C7B52EE}" srcOrd="1" destOrd="0" presId="urn:microsoft.com/office/officeart/2005/8/layout/hierarchy1"/>
    <dgm:cxn modelId="{59164166-9B21-4254-ABBF-558FBE430654}" type="presParOf" srcId="{D39C0521-9605-4961-A3BD-C8483AF4B1B9}" destId="{179484ED-2835-4F79-9AC7-D31CB7230D8E}" srcOrd="1" destOrd="0" presId="urn:microsoft.com/office/officeart/2005/8/layout/hierarchy1"/>
    <dgm:cxn modelId="{21E5933D-BF1B-4812-8B19-CAA758E876DB}" type="presParOf" srcId="{179484ED-2835-4F79-9AC7-D31CB7230D8E}" destId="{65BDFE27-4CBB-4DE8-9DE8-25EC55907093}" srcOrd="0" destOrd="0" presId="urn:microsoft.com/office/officeart/2005/8/layout/hierarchy1"/>
    <dgm:cxn modelId="{53072DF0-7C98-4E8D-A6D8-214C42E3FDA5}" type="presParOf" srcId="{179484ED-2835-4F79-9AC7-D31CB7230D8E}" destId="{5D7BD2BE-050F-4B36-BB4A-BD067C0299BE}" srcOrd="1" destOrd="0" presId="urn:microsoft.com/office/officeart/2005/8/layout/hierarchy1"/>
    <dgm:cxn modelId="{A9A35C9B-44A1-4BFD-91CB-8C3BA5575BEC}" type="presParOf" srcId="{5D7BD2BE-050F-4B36-BB4A-BD067C0299BE}" destId="{ADBF66DB-774D-40C4-B97E-B1B97F3B5E35}" srcOrd="0" destOrd="0" presId="urn:microsoft.com/office/officeart/2005/8/layout/hierarchy1"/>
    <dgm:cxn modelId="{87C90610-596D-4307-8211-463A4F2356AE}" type="presParOf" srcId="{ADBF66DB-774D-40C4-B97E-B1B97F3B5E35}" destId="{D15A90AD-E8FC-42E0-9A17-6C50587289B4}" srcOrd="0" destOrd="0" presId="urn:microsoft.com/office/officeart/2005/8/layout/hierarchy1"/>
    <dgm:cxn modelId="{4ABE7995-4473-4936-9767-823E20CF1DC5}" type="presParOf" srcId="{ADBF66DB-774D-40C4-B97E-B1B97F3B5E35}" destId="{BC80674D-59EE-44B2-853F-DD96DBCE0500}" srcOrd="1" destOrd="0" presId="urn:microsoft.com/office/officeart/2005/8/layout/hierarchy1"/>
    <dgm:cxn modelId="{D94B4137-2505-411C-8EB6-065BBC9FAA95}" type="presParOf" srcId="{5D7BD2BE-050F-4B36-BB4A-BD067C0299BE}" destId="{8BAC14F8-F8F0-42EA-8248-FDDAB984BC74}" srcOrd="1" destOrd="0" presId="urn:microsoft.com/office/officeart/2005/8/layout/hierarchy1"/>
    <dgm:cxn modelId="{BBF8A2E1-13E5-42D7-880A-DAC63D4C257A}" type="presParOf" srcId="{8BAC14F8-F8F0-42EA-8248-FDDAB984BC74}" destId="{71319F2F-67AE-442B-8638-3AE94DEA169D}" srcOrd="0" destOrd="0" presId="urn:microsoft.com/office/officeart/2005/8/layout/hierarchy1"/>
    <dgm:cxn modelId="{12F47DF5-FDD4-4ECC-8F0D-50BA23312A90}" type="presParOf" srcId="{8BAC14F8-F8F0-42EA-8248-FDDAB984BC74}" destId="{26D0465D-43A1-4DDF-AA7A-60F9886296FC}" srcOrd="1" destOrd="0" presId="urn:microsoft.com/office/officeart/2005/8/layout/hierarchy1"/>
    <dgm:cxn modelId="{F1EF16EF-50AC-4125-A5A1-8871FC280BEC}" type="presParOf" srcId="{26D0465D-43A1-4DDF-AA7A-60F9886296FC}" destId="{2166747C-A932-47EA-9257-D5D274B07071}" srcOrd="0" destOrd="0" presId="urn:microsoft.com/office/officeart/2005/8/layout/hierarchy1"/>
    <dgm:cxn modelId="{A2D06BCB-A25F-4875-9D97-03352446EFC8}" type="presParOf" srcId="{2166747C-A932-47EA-9257-D5D274B07071}" destId="{15BDB729-31ED-477F-923D-FC0A0EBF76BB}" srcOrd="0" destOrd="0" presId="urn:microsoft.com/office/officeart/2005/8/layout/hierarchy1"/>
    <dgm:cxn modelId="{0413CD50-170A-4D38-93B7-6D57495DB50E}" type="presParOf" srcId="{2166747C-A932-47EA-9257-D5D274B07071}" destId="{B14B459F-C3FE-47B4-9D83-20B89660FD34}" srcOrd="1" destOrd="0" presId="urn:microsoft.com/office/officeart/2005/8/layout/hierarchy1"/>
    <dgm:cxn modelId="{A5C715FA-F9E0-4FEC-8C5D-4945F2301EAC}" type="presParOf" srcId="{26D0465D-43A1-4DDF-AA7A-60F9886296FC}" destId="{DB2DC7A6-17E1-4AC3-92B5-D8098DC07767}" srcOrd="1" destOrd="0" presId="urn:microsoft.com/office/officeart/2005/8/layout/hierarchy1"/>
    <dgm:cxn modelId="{3744A84E-30D3-4CCC-BA95-D9363D3B52F4}" type="presParOf" srcId="{8BAC14F8-F8F0-42EA-8248-FDDAB984BC74}" destId="{8EB61B4B-16F7-45BF-A175-FADED3376F22}" srcOrd="2" destOrd="0" presId="urn:microsoft.com/office/officeart/2005/8/layout/hierarchy1"/>
    <dgm:cxn modelId="{F494F96F-A349-422C-B425-1BBBE6F58F10}" type="presParOf" srcId="{8BAC14F8-F8F0-42EA-8248-FDDAB984BC74}" destId="{C7FC8B62-3BCF-496C-AEC3-1411719D6E17}" srcOrd="3" destOrd="0" presId="urn:microsoft.com/office/officeart/2005/8/layout/hierarchy1"/>
    <dgm:cxn modelId="{9597B2D1-1645-4E9B-8F62-F26152C393F1}" type="presParOf" srcId="{C7FC8B62-3BCF-496C-AEC3-1411719D6E17}" destId="{8C65E68F-9FB9-4B0F-9582-E59992342A97}" srcOrd="0" destOrd="0" presId="urn:microsoft.com/office/officeart/2005/8/layout/hierarchy1"/>
    <dgm:cxn modelId="{12C41E6C-2A6B-4CE4-AA93-9C6B9C6C440C}" type="presParOf" srcId="{8C65E68F-9FB9-4B0F-9582-E59992342A97}" destId="{C5539142-7859-4982-9C55-E6C27D440B9F}" srcOrd="0" destOrd="0" presId="urn:microsoft.com/office/officeart/2005/8/layout/hierarchy1"/>
    <dgm:cxn modelId="{978E2549-C505-46D0-9EE3-4666D7FC050C}" type="presParOf" srcId="{8C65E68F-9FB9-4B0F-9582-E59992342A97}" destId="{680AD337-6507-4267-8088-07BD0DB959E5}" srcOrd="1" destOrd="0" presId="urn:microsoft.com/office/officeart/2005/8/layout/hierarchy1"/>
    <dgm:cxn modelId="{F912BDB2-05F2-4F36-804A-CDA9902A2833}" type="presParOf" srcId="{C7FC8B62-3BCF-496C-AEC3-1411719D6E17}" destId="{F6B41A98-D174-4AD4-B252-A8AEE6B76199}" srcOrd="1" destOrd="0" presId="urn:microsoft.com/office/officeart/2005/8/layout/hierarchy1"/>
    <dgm:cxn modelId="{23CED18C-C32A-4C4B-832A-DA78F460C2D0}" type="presParOf" srcId="{8BAC14F8-F8F0-42EA-8248-FDDAB984BC74}" destId="{CFAC829E-5650-4CD5-8BF5-B681D1DB3788}" srcOrd="4" destOrd="0" presId="urn:microsoft.com/office/officeart/2005/8/layout/hierarchy1"/>
    <dgm:cxn modelId="{1D241640-ED1F-4CE7-B4C7-F87C688C721F}" type="presParOf" srcId="{8BAC14F8-F8F0-42EA-8248-FDDAB984BC74}" destId="{6529B5EA-FD54-47F1-B50A-C3F74541EE67}" srcOrd="5" destOrd="0" presId="urn:microsoft.com/office/officeart/2005/8/layout/hierarchy1"/>
    <dgm:cxn modelId="{D80AC8A1-8D15-4769-B520-A73849CFF49F}" type="presParOf" srcId="{6529B5EA-FD54-47F1-B50A-C3F74541EE67}" destId="{DF1DABBF-63D9-45B5-A268-3B0361687BC5}" srcOrd="0" destOrd="0" presId="urn:microsoft.com/office/officeart/2005/8/layout/hierarchy1"/>
    <dgm:cxn modelId="{8F351BD0-6096-438B-9BBA-FBCF750BC2D5}" type="presParOf" srcId="{DF1DABBF-63D9-45B5-A268-3B0361687BC5}" destId="{15ED59FF-5041-45DC-98CB-7529E90BC186}" srcOrd="0" destOrd="0" presId="urn:microsoft.com/office/officeart/2005/8/layout/hierarchy1"/>
    <dgm:cxn modelId="{29C37F68-8C0D-4628-9CEA-AA9EAB7CE1E8}" type="presParOf" srcId="{DF1DABBF-63D9-45B5-A268-3B0361687BC5}" destId="{EBA8EDB9-D1FC-4ECA-A9A5-EB25BB55907E}" srcOrd="1" destOrd="0" presId="urn:microsoft.com/office/officeart/2005/8/layout/hierarchy1"/>
    <dgm:cxn modelId="{5A2F58D6-DAAC-4FBF-813D-DD4EFF17F327}" type="presParOf" srcId="{6529B5EA-FD54-47F1-B50A-C3F74541EE67}" destId="{93274847-9050-42EF-9CCB-5E69C5AFC64E}" srcOrd="1" destOrd="0" presId="urn:microsoft.com/office/officeart/2005/8/layout/hierarchy1"/>
    <dgm:cxn modelId="{B843DE6C-A570-408B-926D-9D715423C7E8}" type="presParOf" srcId="{8BAC14F8-F8F0-42EA-8248-FDDAB984BC74}" destId="{719BD0E7-C80F-457C-9EEB-AE7FFFD14E1B}" srcOrd="6" destOrd="0" presId="urn:microsoft.com/office/officeart/2005/8/layout/hierarchy1"/>
    <dgm:cxn modelId="{005315EE-FE01-40EB-834B-97BE7EB79313}" type="presParOf" srcId="{8BAC14F8-F8F0-42EA-8248-FDDAB984BC74}" destId="{FA0D674F-DFEA-4EA1-809E-9892BD4A919A}" srcOrd="7" destOrd="0" presId="urn:microsoft.com/office/officeart/2005/8/layout/hierarchy1"/>
    <dgm:cxn modelId="{1B94A3D6-3D2D-4A71-9C8A-DC7C776421F2}" type="presParOf" srcId="{FA0D674F-DFEA-4EA1-809E-9892BD4A919A}" destId="{101F913A-999B-4511-B4A0-8C3BC13C0770}" srcOrd="0" destOrd="0" presId="urn:microsoft.com/office/officeart/2005/8/layout/hierarchy1"/>
    <dgm:cxn modelId="{252265B4-D380-4E7F-9F26-4705B482131C}" type="presParOf" srcId="{101F913A-999B-4511-B4A0-8C3BC13C0770}" destId="{F1CE7EDA-5C15-46B7-A717-B299050F572E}" srcOrd="0" destOrd="0" presId="urn:microsoft.com/office/officeart/2005/8/layout/hierarchy1"/>
    <dgm:cxn modelId="{C1BF640B-3919-4834-AB14-14225AD5B919}" type="presParOf" srcId="{101F913A-999B-4511-B4A0-8C3BC13C0770}" destId="{6ED7745F-734C-499A-A790-0E3FBB19A172}" srcOrd="1" destOrd="0" presId="urn:microsoft.com/office/officeart/2005/8/layout/hierarchy1"/>
    <dgm:cxn modelId="{0EAEF4FC-0F49-4116-A7E5-8704EE4F1BBA}" type="presParOf" srcId="{FA0D674F-DFEA-4EA1-809E-9892BD4A919A}" destId="{C9D5AA40-3815-4918-95A7-4B25662B40E0}" srcOrd="1" destOrd="0" presId="urn:microsoft.com/office/officeart/2005/8/layout/hierarchy1"/>
    <dgm:cxn modelId="{4211449D-4D1C-4A89-85FC-EC0DB38B7ED0}" type="presParOf" srcId="{179484ED-2835-4F79-9AC7-D31CB7230D8E}" destId="{7DB7FB62-1D21-4782-BBAE-14950883D4CE}" srcOrd="2" destOrd="0" presId="urn:microsoft.com/office/officeart/2005/8/layout/hierarchy1"/>
    <dgm:cxn modelId="{C3C89F41-09BF-4A90-9867-C2FFD7CF75B7}" type="presParOf" srcId="{179484ED-2835-4F79-9AC7-D31CB7230D8E}" destId="{18502645-041C-49A2-BD51-86B8162EE4AE}" srcOrd="3" destOrd="0" presId="urn:microsoft.com/office/officeart/2005/8/layout/hierarchy1"/>
    <dgm:cxn modelId="{C599D38E-BE99-4B63-A50F-729C8B871BEC}" type="presParOf" srcId="{18502645-041C-49A2-BD51-86B8162EE4AE}" destId="{D17A66CB-1904-4F5C-A6B1-A2CDB4D02FA9}" srcOrd="0" destOrd="0" presId="urn:microsoft.com/office/officeart/2005/8/layout/hierarchy1"/>
    <dgm:cxn modelId="{55602EEE-78C6-47CE-A79F-6CD42B20C881}" type="presParOf" srcId="{D17A66CB-1904-4F5C-A6B1-A2CDB4D02FA9}" destId="{86F95E91-3451-4EBF-A38D-103B7C3FB007}" srcOrd="0" destOrd="0" presId="urn:microsoft.com/office/officeart/2005/8/layout/hierarchy1"/>
    <dgm:cxn modelId="{FF2DF3E9-E8FA-46FA-9BE4-ED68064F8D06}" type="presParOf" srcId="{D17A66CB-1904-4F5C-A6B1-A2CDB4D02FA9}" destId="{98E0BF9C-87C7-4D23-B03D-A61E1FBD2BD1}" srcOrd="1" destOrd="0" presId="urn:microsoft.com/office/officeart/2005/8/layout/hierarchy1"/>
    <dgm:cxn modelId="{97FE0F2C-303A-49AE-B0AF-5CB0EC03473D}" type="presParOf" srcId="{18502645-041C-49A2-BD51-86B8162EE4AE}" destId="{C5812906-18FE-4D7F-9E92-76E00CE87561}" srcOrd="1" destOrd="0" presId="urn:microsoft.com/office/officeart/2005/8/layout/hierarchy1"/>
    <dgm:cxn modelId="{8B4D44E5-B246-47C0-96D0-B06EFE1065C9}" type="presParOf" srcId="{C5812906-18FE-4D7F-9E92-76E00CE87561}" destId="{FB93F91B-C4A9-4752-8BE0-E30BA257E63C}" srcOrd="0" destOrd="0" presId="urn:microsoft.com/office/officeart/2005/8/layout/hierarchy1"/>
    <dgm:cxn modelId="{0D1304CA-597D-4B35-A442-90F5740917F7}" type="presParOf" srcId="{C5812906-18FE-4D7F-9E92-76E00CE87561}" destId="{220B4D11-3552-43B5-B337-7C97E866C3CF}" srcOrd="1" destOrd="0" presId="urn:microsoft.com/office/officeart/2005/8/layout/hierarchy1"/>
    <dgm:cxn modelId="{0951CAC3-FBD2-461F-B90A-E2D68603EE75}" type="presParOf" srcId="{220B4D11-3552-43B5-B337-7C97E866C3CF}" destId="{A8754EEA-89C1-4469-9B8A-DA0CA09C5862}" srcOrd="0" destOrd="0" presId="urn:microsoft.com/office/officeart/2005/8/layout/hierarchy1"/>
    <dgm:cxn modelId="{74745DDB-DA41-4EB3-9EA0-892AF80A6659}" type="presParOf" srcId="{A8754EEA-89C1-4469-9B8A-DA0CA09C5862}" destId="{9C657D08-5E98-40F1-8BFE-4A628369BFE9}" srcOrd="0" destOrd="0" presId="urn:microsoft.com/office/officeart/2005/8/layout/hierarchy1"/>
    <dgm:cxn modelId="{2F7AAACE-93D1-4CA0-ACE0-1E93AE064303}" type="presParOf" srcId="{A8754EEA-89C1-4469-9B8A-DA0CA09C5862}" destId="{3032D970-676D-49F5-ACBB-21246687713D}" srcOrd="1" destOrd="0" presId="urn:microsoft.com/office/officeart/2005/8/layout/hierarchy1"/>
    <dgm:cxn modelId="{392A909D-BC2A-4434-8954-BF8470AEB7D1}" type="presParOf" srcId="{220B4D11-3552-43B5-B337-7C97E866C3CF}" destId="{B154132B-FA5D-47A6-A32D-F976F5E5AF6A}" srcOrd="1" destOrd="0" presId="urn:microsoft.com/office/officeart/2005/8/layout/hierarchy1"/>
    <dgm:cxn modelId="{E823A4BB-8468-4D36-908D-FFA45704A023}" type="presParOf" srcId="{C5812906-18FE-4D7F-9E92-76E00CE87561}" destId="{9E40560F-E9D6-4347-AA96-F9FF8CA387A8}" srcOrd="2" destOrd="0" presId="urn:microsoft.com/office/officeart/2005/8/layout/hierarchy1"/>
    <dgm:cxn modelId="{358F7C13-1A4C-4DD7-BFB3-D59067FD80BA}" type="presParOf" srcId="{C5812906-18FE-4D7F-9E92-76E00CE87561}" destId="{E5E693ED-373A-43E9-AC29-5C36EFA39229}" srcOrd="3" destOrd="0" presId="urn:microsoft.com/office/officeart/2005/8/layout/hierarchy1"/>
    <dgm:cxn modelId="{E68F7375-AF68-491B-B30E-402AEBA84079}" type="presParOf" srcId="{E5E693ED-373A-43E9-AC29-5C36EFA39229}" destId="{D65F8178-9412-467A-9666-2ECA6679DDA9}" srcOrd="0" destOrd="0" presId="urn:microsoft.com/office/officeart/2005/8/layout/hierarchy1"/>
    <dgm:cxn modelId="{198964E3-BFE5-468C-9B48-3381ED5FFF1E}" type="presParOf" srcId="{D65F8178-9412-467A-9666-2ECA6679DDA9}" destId="{18940285-0D1D-4216-9EE6-8E7533FE70AC}" srcOrd="0" destOrd="0" presId="urn:microsoft.com/office/officeart/2005/8/layout/hierarchy1"/>
    <dgm:cxn modelId="{4149DBF7-9E52-4868-9EC0-938FA177BF59}" type="presParOf" srcId="{D65F8178-9412-467A-9666-2ECA6679DDA9}" destId="{9F5B1A15-A477-4EDD-99FB-65418CA3F240}" srcOrd="1" destOrd="0" presId="urn:microsoft.com/office/officeart/2005/8/layout/hierarchy1"/>
    <dgm:cxn modelId="{9683B29D-674F-4515-83BC-C7D2435276B1}" type="presParOf" srcId="{E5E693ED-373A-43E9-AC29-5C36EFA39229}" destId="{96E0CDA5-D830-4378-8237-9A312A0E6C54}" srcOrd="1" destOrd="0" presId="urn:microsoft.com/office/officeart/2005/8/layout/hierarchy1"/>
    <dgm:cxn modelId="{7C4E4F68-61C0-4B7B-9876-800D03E8F796}" type="presParOf" srcId="{33C1849F-DA14-4446-BFD3-DA20AED93142}" destId="{9AB43733-21E9-4BD0-A09F-C7E9714EE9FF}" srcOrd="2" destOrd="0" presId="urn:microsoft.com/office/officeart/2005/8/layout/hierarchy1"/>
    <dgm:cxn modelId="{32C12878-668A-440A-83E5-60C86690E782}" type="presParOf" srcId="{9AB43733-21E9-4BD0-A09F-C7E9714EE9FF}" destId="{87E196CF-CF7F-4F76-81D5-0BE43D3CC953}" srcOrd="0" destOrd="0" presId="urn:microsoft.com/office/officeart/2005/8/layout/hierarchy1"/>
    <dgm:cxn modelId="{D34CA15A-970D-48E7-A968-D7A6FAE352F2}" type="presParOf" srcId="{87E196CF-CF7F-4F76-81D5-0BE43D3CC953}" destId="{EDC58BF0-09ED-466A-8CDE-2F6F77AE094E}" srcOrd="0" destOrd="0" presId="urn:microsoft.com/office/officeart/2005/8/layout/hierarchy1"/>
    <dgm:cxn modelId="{D757FA75-E268-4956-A731-16C7DAA168E2}" type="presParOf" srcId="{87E196CF-CF7F-4F76-81D5-0BE43D3CC953}" destId="{8B368E9B-509F-4A54-A334-09D5B2C256E7}" srcOrd="1" destOrd="0" presId="urn:microsoft.com/office/officeart/2005/8/layout/hierarchy1"/>
    <dgm:cxn modelId="{A9A828D6-BDD9-47FA-B797-57F600D8693A}" type="presParOf" srcId="{9AB43733-21E9-4BD0-A09F-C7E9714EE9FF}" destId="{1BE0058C-09B6-47FE-A02A-98CDE06638F1}" srcOrd="1" destOrd="0" presId="urn:microsoft.com/office/officeart/2005/8/layout/hierarchy1"/>
    <dgm:cxn modelId="{17620816-7FB4-4F11-AFEC-6B5E03FA302E}" type="presParOf" srcId="{33C1849F-DA14-4446-BFD3-DA20AED93142}" destId="{C4FF80DF-B163-4680-9A1B-0136F5768370}" srcOrd="3" destOrd="0" presId="urn:microsoft.com/office/officeart/2005/8/layout/hierarchy1"/>
    <dgm:cxn modelId="{FF796D6E-6426-4E86-80CE-AA46A8D4CC0F}" type="presParOf" srcId="{C4FF80DF-B163-4680-9A1B-0136F5768370}" destId="{4246F6A7-7697-4033-A159-C43FF4FCCDB7}" srcOrd="0" destOrd="0" presId="urn:microsoft.com/office/officeart/2005/8/layout/hierarchy1"/>
    <dgm:cxn modelId="{FE7898F9-9C28-44E8-93E7-8CE49F3C2B6D}" type="presParOf" srcId="{4246F6A7-7697-4033-A159-C43FF4FCCDB7}" destId="{99AAA847-2DF4-4872-9941-3EBFD6E4303A}" srcOrd="0" destOrd="0" presId="urn:microsoft.com/office/officeart/2005/8/layout/hierarchy1"/>
    <dgm:cxn modelId="{F51B792F-AEE7-463E-A9C8-C97A20D8AB4B}" type="presParOf" srcId="{4246F6A7-7697-4033-A159-C43FF4FCCDB7}" destId="{125EEBB0-2BB0-4AAA-8E4E-397B0ED4F03C}" srcOrd="1" destOrd="0" presId="urn:microsoft.com/office/officeart/2005/8/layout/hierarchy1"/>
    <dgm:cxn modelId="{E505C47E-E16E-489D-B4B1-AA63038722C1}" type="presParOf" srcId="{C4FF80DF-B163-4680-9A1B-0136F5768370}" destId="{CE21F736-2B3A-4780-A873-037ACC8CB2E1}" srcOrd="1" destOrd="0" presId="urn:microsoft.com/office/officeart/2005/8/layout/hierarchy1"/>
    <dgm:cxn modelId="{4A3F5619-8A9F-4B31-828C-CC32C406092E}" type="presParOf" srcId="{33C1849F-DA14-4446-BFD3-DA20AED93142}" destId="{AE4B731C-5660-4F0A-96B9-C72B02C19620}" srcOrd="4" destOrd="0" presId="urn:microsoft.com/office/officeart/2005/8/layout/hierarchy1"/>
    <dgm:cxn modelId="{37D4C442-37DC-49BF-A8CE-0A13ABB48E2A}" type="presParOf" srcId="{AE4B731C-5660-4F0A-96B9-C72B02C19620}" destId="{4A97C086-647A-45CF-9BCB-20D14A2876FF}" srcOrd="0" destOrd="0" presId="urn:microsoft.com/office/officeart/2005/8/layout/hierarchy1"/>
    <dgm:cxn modelId="{8014D3B3-796E-44DB-A22D-D786281B18CA}" type="presParOf" srcId="{4A97C086-647A-45CF-9BCB-20D14A2876FF}" destId="{F6398D9D-2D03-4AC6-8A4D-301AC35341E7}" srcOrd="0" destOrd="0" presId="urn:microsoft.com/office/officeart/2005/8/layout/hierarchy1"/>
    <dgm:cxn modelId="{2C6CC89F-A018-423C-A457-6E25207453B7}" type="presParOf" srcId="{4A97C086-647A-45CF-9BCB-20D14A2876FF}" destId="{3CF37612-A9F8-4C55-8333-5CE7B80909D8}" srcOrd="1" destOrd="0" presId="urn:microsoft.com/office/officeart/2005/8/layout/hierarchy1"/>
    <dgm:cxn modelId="{FBDABA86-39C5-4790-AFA4-BCE60428A91C}" type="presParOf" srcId="{AE4B731C-5660-4F0A-96B9-C72B02C19620}" destId="{42728B34-5B8E-410E-B217-8D7623FB2FB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0560F-E9D6-4347-AA96-F9FF8CA387A8}">
      <dsp:nvSpPr>
        <dsp:cNvPr id="0" name=""/>
        <dsp:cNvSpPr/>
      </dsp:nvSpPr>
      <dsp:spPr>
        <a:xfrm>
          <a:off x="5065061" y="2097597"/>
          <a:ext cx="515247" cy="245210"/>
        </a:xfrm>
        <a:custGeom>
          <a:avLst/>
          <a:gdLst/>
          <a:ahLst/>
          <a:cxnLst/>
          <a:rect l="0" t="0" r="0" b="0"/>
          <a:pathLst>
            <a:path>
              <a:moveTo>
                <a:pt x="0" y="0"/>
              </a:moveTo>
              <a:lnTo>
                <a:pt x="0" y="167104"/>
              </a:lnTo>
              <a:lnTo>
                <a:pt x="515247" y="167104"/>
              </a:lnTo>
              <a:lnTo>
                <a:pt x="515247" y="2452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93F91B-C4A9-4752-8BE0-E30BA257E63C}">
      <dsp:nvSpPr>
        <dsp:cNvPr id="0" name=""/>
        <dsp:cNvSpPr/>
      </dsp:nvSpPr>
      <dsp:spPr>
        <a:xfrm>
          <a:off x="4549814" y="2097597"/>
          <a:ext cx="515247" cy="245210"/>
        </a:xfrm>
        <a:custGeom>
          <a:avLst/>
          <a:gdLst/>
          <a:ahLst/>
          <a:cxnLst/>
          <a:rect l="0" t="0" r="0" b="0"/>
          <a:pathLst>
            <a:path>
              <a:moveTo>
                <a:pt x="515247" y="0"/>
              </a:moveTo>
              <a:lnTo>
                <a:pt x="515247" y="167104"/>
              </a:lnTo>
              <a:lnTo>
                <a:pt x="0" y="167104"/>
              </a:lnTo>
              <a:lnTo>
                <a:pt x="0" y="2452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B7FB62-1D21-4782-BBAE-14950883D4CE}">
      <dsp:nvSpPr>
        <dsp:cNvPr id="0" name=""/>
        <dsp:cNvSpPr/>
      </dsp:nvSpPr>
      <dsp:spPr>
        <a:xfrm>
          <a:off x="3519319" y="1316997"/>
          <a:ext cx="1545742" cy="245210"/>
        </a:xfrm>
        <a:custGeom>
          <a:avLst/>
          <a:gdLst/>
          <a:ahLst/>
          <a:cxnLst/>
          <a:rect l="0" t="0" r="0" b="0"/>
          <a:pathLst>
            <a:path>
              <a:moveTo>
                <a:pt x="0" y="0"/>
              </a:moveTo>
              <a:lnTo>
                <a:pt x="0" y="167104"/>
              </a:lnTo>
              <a:lnTo>
                <a:pt x="1545742" y="167104"/>
              </a:lnTo>
              <a:lnTo>
                <a:pt x="1545742" y="2452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BD0E7-C80F-457C-9EEB-AE7FFFD14E1B}">
      <dsp:nvSpPr>
        <dsp:cNvPr id="0" name=""/>
        <dsp:cNvSpPr/>
      </dsp:nvSpPr>
      <dsp:spPr>
        <a:xfrm>
          <a:off x="1973577" y="2097597"/>
          <a:ext cx="1545742" cy="245210"/>
        </a:xfrm>
        <a:custGeom>
          <a:avLst/>
          <a:gdLst/>
          <a:ahLst/>
          <a:cxnLst/>
          <a:rect l="0" t="0" r="0" b="0"/>
          <a:pathLst>
            <a:path>
              <a:moveTo>
                <a:pt x="0" y="0"/>
              </a:moveTo>
              <a:lnTo>
                <a:pt x="0" y="167104"/>
              </a:lnTo>
              <a:lnTo>
                <a:pt x="1545742" y="167104"/>
              </a:lnTo>
              <a:lnTo>
                <a:pt x="1545742" y="2452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AC829E-5650-4CD5-8BF5-B681D1DB3788}">
      <dsp:nvSpPr>
        <dsp:cNvPr id="0" name=""/>
        <dsp:cNvSpPr/>
      </dsp:nvSpPr>
      <dsp:spPr>
        <a:xfrm>
          <a:off x="1973577" y="2097597"/>
          <a:ext cx="515247" cy="245210"/>
        </a:xfrm>
        <a:custGeom>
          <a:avLst/>
          <a:gdLst/>
          <a:ahLst/>
          <a:cxnLst/>
          <a:rect l="0" t="0" r="0" b="0"/>
          <a:pathLst>
            <a:path>
              <a:moveTo>
                <a:pt x="0" y="0"/>
              </a:moveTo>
              <a:lnTo>
                <a:pt x="0" y="167104"/>
              </a:lnTo>
              <a:lnTo>
                <a:pt x="515247" y="167104"/>
              </a:lnTo>
              <a:lnTo>
                <a:pt x="515247" y="2452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B61B4B-16F7-45BF-A175-FADED3376F22}">
      <dsp:nvSpPr>
        <dsp:cNvPr id="0" name=""/>
        <dsp:cNvSpPr/>
      </dsp:nvSpPr>
      <dsp:spPr>
        <a:xfrm>
          <a:off x="1458329" y="2097597"/>
          <a:ext cx="515247" cy="245210"/>
        </a:xfrm>
        <a:custGeom>
          <a:avLst/>
          <a:gdLst/>
          <a:ahLst/>
          <a:cxnLst/>
          <a:rect l="0" t="0" r="0" b="0"/>
          <a:pathLst>
            <a:path>
              <a:moveTo>
                <a:pt x="515247" y="0"/>
              </a:moveTo>
              <a:lnTo>
                <a:pt x="515247" y="167104"/>
              </a:lnTo>
              <a:lnTo>
                <a:pt x="0" y="167104"/>
              </a:lnTo>
              <a:lnTo>
                <a:pt x="0" y="2452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319F2F-67AE-442B-8638-3AE94DEA169D}">
      <dsp:nvSpPr>
        <dsp:cNvPr id="0" name=""/>
        <dsp:cNvSpPr/>
      </dsp:nvSpPr>
      <dsp:spPr>
        <a:xfrm>
          <a:off x="427834" y="2097597"/>
          <a:ext cx="1545742" cy="245210"/>
        </a:xfrm>
        <a:custGeom>
          <a:avLst/>
          <a:gdLst/>
          <a:ahLst/>
          <a:cxnLst/>
          <a:rect l="0" t="0" r="0" b="0"/>
          <a:pathLst>
            <a:path>
              <a:moveTo>
                <a:pt x="1545742" y="0"/>
              </a:moveTo>
              <a:lnTo>
                <a:pt x="1545742" y="167104"/>
              </a:lnTo>
              <a:lnTo>
                <a:pt x="0" y="167104"/>
              </a:lnTo>
              <a:lnTo>
                <a:pt x="0" y="24521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BDFE27-4CBB-4DE8-9DE8-25EC55907093}">
      <dsp:nvSpPr>
        <dsp:cNvPr id="0" name=""/>
        <dsp:cNvSpPr/>
      </dsp:nvSpPr>
      <dsp:spPr>
        <a:xfrm>
          <a:off x="1973577" y="1316997"/>
          <a:ext cx="1545742" cy="245210"/>
        </a:xfrm>
        <a:custGeom>
          <a:avLst/>
          <a:gdLst/>
          <a:ahLst/>
          <a:cxnLst/>
          <a:rect l="0" t="0" r="0" b="0"/>
          <a:pathLst>
            <a:path>
              <a:moveTo>
                <a:pt x="1545742" y="0"/>
              </a:moveTo>
              <a:lnTo>
                <a:pt x="1545742" y="167104"/>
              </a:lnTo>
              <a:lnTo>
                <a:pt x="0" y="167104"/>
              </a:lnTo>
              <a:lnTo>
                <a:pt x="0" y="24521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312528-E1E7-42B8-AED6-318B6F0B336E}">
      <dsp:nvSpPr>
        <dsp:cNvPr id="0" name=""/>
        <dsp:cNvSpPr/>
      </dsp:nvSpPr>
      <dsp:spPr>
        <a:xfrm>
          <a:off x="2067258" y="7816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20A0AC-66CA-443A-A6D4-12F4A91200D7}">
      <dsp:nvSpPr>
        <dsp:cNvPr id="0" name=""/>
        <dsp:cNvSpPr/>
      </dsp:nvSpPr>
      <dsp:spPr>
        <a:xfrm>
          <a:off x="2160939" y="8706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Content based filtering</a:t>
          </a:r>
        </a:p>
      </dsp:txBody>
      <dsp:txXfrm>
        <a:off x="2176620" y="886286"/>
        <a:ext cx="811770" cy="504026"/>
      </dsp:txXfrm>
    </dsp:sp>
    <dsp:sp modelId="{4DE4BBF2-E970-4246-BC70-2E02E74A6C67}">
      <dsp:nvSpPr>
        <dsp:cNvPr id="0" name=""/>
        <dsp:cNvSpPr/>
      </dsp:nvSpPr>
      <dsp:spPr>
        <a:xfrm>
          <a:off x="3097753" y="7816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8A7348-A18D-469C-8EF6-34E45C7B52EE}">
      <dsp:nvSpPr>
        <dsp:cNvPr id="0" name=""/>
        <dsp:cNvSpPr/>
      </dsp:nvSpPr>
      <dsp:spPr>
        <a:xfrm>
          <a:off x="3191434" y="8706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Collaborative filtering</a:t>
          </a:r>
        </a:p>
      </dsp:txBody>
      <dsp:txXfrm>
        <a:off x="3207115" y="886286"/>
        <a:ext cx="811770" cy="504026"/>
      </dsp:txXfrm>
    </dsp:sp>
    <dsp:sp modelId="{D15A90AD-E8FC-42E0-9A17-6C50587289B4}">
      <dsp:nvSpPr>
        <dsp:cNvPr id="0" name=""/>
        <dsp:cNvSpPr/>
      </dsp:nvSpPr>
      <dsp:spPr>
        <a:xfrm>
          <a:off x="1552010" y="15622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80674D-59EE-44B2-853F-DD96DBCE0500}">
      <dsp:nvSpPr>
        <dsp:cNvPr id="0" name=""/>
        <dsp:cNvSpPr/>
      </dsp:nvSpPr>
      <dsp:spPr>
        <a:xfrm>
          <a:off x="1645692" y="16512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Model based</a:t>
          </a:r>
        </a:p>
      </dsp:txBody>
      <dsp:txXfrm>
        <a:off x="1661373" y="1666886"/>
        <a:ext cx="811770" cy="504026"/>
      </dsp:txXfrm>
    </dsp:sp>
    <dsp:sp modelId="{15BDB729-31ED-477F-923D-FC0A0EBF76BB}">
      <dsp:nvSpPr>
        <dsp:cNvPr id="0" name=""/>
        <dsp:cNvSpPr/>
      </dsp:nvSpPr>
      <dsp:spPr>
        <a:xfrm>
          <a:off x="6268" y="23428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4B459F-C3FE-47B4-9D83-20B89660FD34}">
      <dsp:nvSpPr>
        <dsp:cNvPr id="0" name=""/>
        <dsp:cNvSpPr/>
      </dsp:nvSpPr>
      <dsp:spPr>
        <a:xfrm>
          <a:off x="99949" y="24318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Clustering</a:t>
          </a:r>
        </a:p>
      </dsp:txBody>
      <dsp:txXfrm>
        <a:off x="115630" y="2447486"/>
        <a:ext cx="811770" cy="504026"/>
      </dsp:txXfrm>
    </dsp:sp>
    <dsp:sp modelId="{C5539142-7859-4982-9C55-E6C27D440B9F}">
      <dsp:nvSpPr>
        <dsp:cNvPr id="0" name=""/>
        <dsp:cNvSpPr/>
      </dsp:nvSpPr>
      <dsp:spPr>
        <a:xfrm>
          <a:off x="1036763" y="23428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0AD337-6507-4267-8088-07BD0DB959E5}">
      <dsp:nvSpPr>
        <dsp:cNvPr id="0" name=""/>
        <dsp:cNvSpPr/>
      </dsp:nvSpPr>
      <dsp:spPr>
        <a:xfrm>
          <a:off x="1130444" y="24318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Association</a:t>
          </a:r>
        </a:p>
      </dsp:txBody>
      <dsp:txXfrm>
        <a:off x="1146125" y="2447486"/>
        <a:ext cx="811770" cy="504026"/>
      </dsp:txXfrm>
    </dsp:sp>
    <dsp:sp modelId="{15ED59FF-5041-45DC-98CB-7529E90BC186}">
      <dsp:nvSpPr>
        <dsp:cNvPr id="0" name=""/>
        <dsp:cNvSpPr/>
      </dsp:nvSpPr>
      <dsp:spPr>
        <a:xfrm>
          <a:off x="2067258" y="23428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A8EDB9-D1FC-4ECA-A9A5-EB25BB55907E}">
      <dsp:nvSpPr>
        <dsp:cNvPr id="0" name=""/>
        <dsp:cNvSpPr/>
      </dsp:nvSpPr>
      <dsp:spPr>
        <a:xfrm>
          <a:off x="2160939" y="24318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Bayesian</a:t>
          </a:r>
        </a:p>
      </dsp:txBody>
      <dsp:txXfrm>
        <a:off x="2176620" y="2447486"/>
        <a:ext cx="811770" cy="504026"/>
      </dsp:txXfrm>
    </dsp:sp>
    <dsp:sp modelId="{F1CE7EDA-5C15-46B7-A717-B299050F572E}">
      <dsp:nvSpPr>
        <dsp:cNvPr id="0" name=""/>
        <dsp:cNvSpPr/>
      </dsp:nvSpPr>
      <dsp:spPr>
        <a:xfrm>
          <a:off x="3097753" y="23428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D7745F-734C-499A-A790-0E3FBB19A172}">
      <dsp:nvSpPr>
        <dsp:cNvPr id="0" name=""/>
        <dsp:cNvSpPr/>
      </dsp:nvSpPr>
      <dsp:spPr>
        <a:xfrm>
          <a:off x="3191434" y="24318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Deep learning</a:t>
          </a:r>
        </a:p>
      </dsp:txBody>
      <dsp:txXfrm>
        <a:off x="3207115" y="2447486"/>
        <a:ext cx="811770" cy="504026"/>
      </dsp:txXfrm>
    </dsp:sp>
    <dsp:sp modelId="{86F95E91-3451-4EBF-A38D-103B7C3FB007}">
      <dsp:nvSpPr>
        <dsp:cNvPr id="0" name=""/>
        <dsp:cNvSpPr/>
      </dsp:nvSpPr>
      <dsp:spPr>
        <a:xfrm>
          <a:off x="4643495" y="15622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E0BF9C-87C7-4D23-B03D-A61E1FBD2BD1}">
      <dsp:nvSpPr>
        <dsp:cNvPr id="0" name=""/>
        <dsp:cNvSpPr/>
      </dsp:nvSpPr>
      <dsp:spPr>
        <a:xfrm>
          <a:off x="4737176" y="16512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Memory based</a:t>
          </a:r>
        </a:p>
      </dsp:txBody>
      <dsp:txXfrm>
        <a:off x="4752857" y="1666886"/>
        <a:ext cx="811770" cy="504026"/>
      </dsp:txXfrm>
    </dsp:sp>
    <dsp:sp modelId="{9C657D08-5E98-40F1-8BFE-4A628369BFE9}">
      <dsp:nvSpPr>
        <dsp:cNvPr id="0" name=""/>
        <dsp:cNvSpPr/>
      </dsp:nvSpPr>
      <dsp:spPr>
        <a:xfrm>
          <a:off x="4128248" y="23428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32D970-676D-49F5-ACBB-21246687713D}">
      <dsp:nvSpPr>
        <dsp:cNvPr id="0" name=""/>
        <dsp:cNvSpPr/>
      </dsp:nvSpPr>
      <dsp:spPr>
        <a:xfrm>
          <a:off x="4221929" y="24318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user-based</a:t>
          </a:r>
        </a:p>
      </dsp:txBody>
      <dsp:txXfrm>
        <a:off x="4237610" y="2447486"/>
        <a:ext cx="811770" cy="504026"/>
      </dsp:txXfrm>
    </dsp:sp>
    <dsp:sp modelId="{18940285-0D1D-4216-9EE6-8E7533FE70AC}">
      <dsp:nvSpPr>
        <dsp:cNvPr id="0" name=""/>
        <dsp:cNvSpPr/>
      </dsp:nvSpPr>
      <dsp:spPr>
        <a:xfrm>
          <a:off x="5158742" y="23428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B1A15-A477-4EDD-99FB-65418CA3F240}">
      <dsp:nvSpPr>
        <dsp:cNvPr id="0" name=""/>
        <dsp:cNvSpPr/>
      </dsp:nvSpPr>
      <dsp:spPr>
        <a:xfrm>
          <a:off x="5252424" y="24318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Items-based</a:t>
          </a:r>
        </a:p>
      </dsp:txBody>
      <dsp:txXfrm>
        <a:off x="5268105" y="2447486"/>
        <a:ext cx="811770" cy="504026"/>
      </dsp:txXfrm>
    </dsp:sp>
    <dsp:sp modelId="{EDC58BF0-09ED-466A-8CDE-2F6F77AE094E}">
      <dsp:nvSpPr>
        <dsp:cNvPr id="0" name=""/>
        <dsp:cNvSpPr/>
      </dsp:nvSpPr>
      <dsp:spPr>
        <a:xfrm>
          <a:off x="4128248" y="7816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368E9B-509F-4A54-A334-09D5B2C256E7}">
      <dsp:nvSpPr>
        <dsp:cNvPr id="0" name=""/>
        <dsp:cNvSpPr/>
      </dsp:nvSpPr>
      <dsp:spPr>
        <a:xfrm>
          <a:off x="4221929" y="8706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Hybrid filtering</a:t>
          </a:r>
        </a:p>
      </dsp:txBody>
      <dsp:txXfrm>
        <a:off x="4237610" y="886286"/>
        <a:ext cx="811770" cy="504026"/>
      </dsp:txXfrm>
    </dsp:sp>
    <dsp:sp modelId="{99AAA847-2DF4-4872-9941-3EBFD6E4303A}">
      <dsp:nvSpPr>
        <dsp:cNvPr id="0" name=""/>
        <dsp:cNvSpPr/>
      </dsp:nvSpPr>
      <dsp:spPr>
        <a:xfrm>
          <a:off x="5158742" y="781608"/>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EEBB0-2BB0-4AAA-8E4E-397B0ED4F03C}">
      <dsp:nvSpPr>
        <dsp:cNvPr id="0" name=""/>
        <dsp:cNvSpPr/>
      </dsp:nvSpPr>
      <dsp:spPr>
        <a:xfrm>
          <a:off x="5252424" y="870605"/>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Social network-based (trust)</a:t>
          </a:r>
        </a:p>
      </dsp:txBody>
      <dsp:txXfrm>
        <a:off x="5268105" y="886286"/>
        <a:ext cx="811770" cy="504026"/>
      </dsp:txXfrm>
    </dsp:sp>
    <dsp:sp modelId="{F6398D9D-2D03-4AC6-8A4D-301AC35341E7}">
      <dsp:nvSpPr>
        <dsp:cNvPr id="0" name=""/>
        <dsp:cNvSpPr/>
      </dsp:nvSpPr>
      <dsp:spPr>
        <a:xfrm>
          <a:off x="6193546" y="753795"/>
          <a:ext cx="843132" cy="535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F37612-A9F8-4C55-8333-5CE7B80909D8}">
      <dsp:nvSpPr>
        <dsp:cNvPr id="0" name=""/>
        <dsp:cNvSpPr/>
      </dsp:nvSpPr>
      <dsp:spPr>
        <a:xfrm>
          <a:off x="6287227" y="842792"/>
          <a:ext cx="843132" cy="5353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a:t>Knowledge based</a:t>
          </a:r>
        </a:p>
      </dsp:txBody>
      <dsp:txXfrm>
        <a:off x="6302908" y="858473"/>
        <a:ext cx="811770" cy="50402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355FF8-10B3-4C44-A65F-6293D79872D4}" type="datetimeFigureOut">
              <a:rPr lang="en-US" smtClean="0"/>
              <a:t>11/30/2019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8135C-9F3A-3C47-BC1E-97DDB2A9DCAB}" type="slidenum">
              <a:rPr lang="en-US" smtClean="0"/>
              <a:t>‹#›</a:t>
            </a:fld>
            <a:endParaRPr lang="en-US"/>
          </a:p>
        </p:txBody>
      </p:sp>
    </p:spTree>
    <p:extLst>
      <p:ext uri="{BB962C8B-B14F-4D97-AF65-F5344CB8AC3E}">
        <p14:creationId xmlns:p14="http://schemas.microsoft.com/office/powerpoint/2010/main" val="3542413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11/30/2019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hyperlink" Target="https://storage.googleapis.com/pub-tools-public-publication-data/pdf/45530.pdf"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torage.googleapis.com/pub-tools-public-publication-data/pdf/45530.pdf"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torage.googleapis.com/pub-tools-public-publication-data/pdf/45530.pdf"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ftp/arxiv/papers/1603/1603.04259.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towardsdatascience.com/creating-a-movie-recommender-using-convolutional-neural-networks-be93e66464a7"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towardsdatascience.com/deep-reinforcement-learning-for-news-recommendation-part-1-architecture-5741b1a6ed56"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personal.psu.edu/~gjz5038/paper/www2018_reinforceRec/www2018_reinforceRec.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i.amundtveit.com/"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BDA 102 - Big Data Analytics</a:t>
            </a:r>
          </a:p>
        </p:txBody>
      </p:sp>
      <p:sp>
        <p:nvSpPr>
          <p:cNvPr id="3" name="Subtitle 2"/>
          <p:cNvSpPr>
            <a:spLocks noGrp="1"/>
          </p:cNvSpPr>
          <p:nvPr>
            <p:ph type="subTitle" idx="1"/>
          </p:nvPr>
        </p:nvSpPr>
        <p:spPr/>
        <p:txBody>
          <a:bodyPr>
            <a:normAutofit/>
          </a:bodyPr>
          <a:lstStyle/>
          <a:p>
            <a:r>
              <a:rPr lang="en-US" sz="1600" dirty="0"/>
              <a:t>Week 10</a:t>
            </a:r>
          </a:p>
          <a:p>
            <a:endParaRPr lang="en-US" sz="1600" dirty="0"/>
          </a:p>
        </p:txBody>
      </p:sp>
    </p:spTree>
    <p:extLst>
      <p:ext uri="{BB962C8B-B14F-4D97-AF65-F5344CB8AC3E}">
        <p14:creationId xmlns:p14="http://schemas.microsoft.com/office/powerpoint/2010/main" val="3074099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Ratings (feedbacks)</a:t>
            </a:r>
          </a:p>
        </p:txBody>
      </p:sp>
      <p:sp>
        <p:nvSpPr>
          <p:cNvPr id="3" name="Content Placeholder 2"/>
          <p:cNvSpPr>
            <a:spLocks noGrp="1"/>
          </p:cNvSpPr>
          <p:nvPr>
            <p:ph idx="1"/>
          </p:nvPr>
        </p:nvSpPr>
        <p:spPr/>
        <p:txBody>
          <a:bodyPr/>
          <a:lstStyle/>
          <a:p>
            <a:r>
              <a:rPr lang="en-US" sz="2000" dirty="0"/>
              <a:t>Implicit feedback</a:t>
            </a:r>
          </a:p>
          <a:p>
            <a:pPr lvl="1"/>
            <a:r>
              <a:rPr lang="en-US" dirty="0"/>
              <a:t>Customer preferences are derived from their activities rather than their explicitly specified ratings. </a:t>
            </a:r>
          </a:p>
          <a:p>
            <a:pPr lvl="1"/>
            <a:r>
              <a:rPr lang="en-GB" altLang="en-US" dirty="0"/>
              <a:t>Abundant, theoretically based on observations</a:t>
            </a:r>
          </a:p>
          <a:p>
            <a:pPr lvl="1"/>
            <a:r>
              <a:rPr lang="en-GB" altLang="en-US" dirty="0"/>
              <a:t>No negative feedback</a:t>
            </a:r>
          </a:p>
          <a:p>
            <a:pPr lvl="1"/>
            <a:r>
              <a:rPr lang="en-GB" altLang="en-US" dirty="0"/>
              <a:t>Inherently noisy</a:t>
            </a:r>
          </a:p>
          <a:p>
            <a:pPr lvl="1"/>
            <a:r>
              <a:rPr lang="en-GB" altLang="en-US" dirty="0"/>
              <a:t>Need to model both preference and confidence</a:t>
            </a:r>
          </a:p>
          <a:p>
            <a:pPr lvl="2"/>
            <a:endParaRPr lang="en-US" dirty="0"/>
          </a:p>
        </p:txBody>
      </p:sp>
    </p:spTree>
    <p:extLst>
      <p:ext uri="{BB962C8B-B14F-4D97-AF65-F5344CB8AC3E}">
        <p14:creationId xmlns:p14="http://schemas.microsoft.com/office/powerpoint/2010/main" val="3534863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EFA1-AF63-4B61-B44C-FCECA6A3D9B2}"/>
              </a:ext>
            </a:extLst>
          </p:cNvPr>
          <p:cNvSpPr>
            <a:spLocks noGrp="1"/>
          </p:cNvSpPr>
          <p:nvPr>
            <p:ph type="title"/>
          </p:nvPr>
        </p:nvSpPr>
        <p:spPr/>
        <p:txBody>
          <a:bodyPr/>
          <a:lstStyle/>
          <a:p>
            <a:r>
              <a:rPr lang="en-CA" dirty="0"/>
              <a:t>Content based filtering</a:t>
            </a:r>
          </a:p>
        </p:txBody>
      </p:sp>
      <p:sp>
        <p:nvSpPr>
          <p:cNvPr id="3" name="Content Placeholder 2">
            <a:extLst>
              <a:ext uri="{FF2B5EF4-FFF2-40B4-BE49-F238E27FC236}">
                <a16:creationId xmlns:a16="http://schemas.microsoft.com/office/drawing/2014/main" id="{031723C4-C71A-4021-8072-9281E78C9367}"/>
              </a:ext>
            </a:extLst>
          </p:cNvPr>
          <p:cNvSpPr>
            <a:spLocks noGrp="1"/>
          </p:cNvSpPr>
          <p:nvPr>
            <p:ph idx="1"/>
          </p:nvPr>
        </p:nvSpPr>
        <p:spPr/>
        <p:txBody>
          <a:bodyPr/>
          <a:lstStyle/>
          <a:p>
            <a:r>
              <a:rPr lang="en-CA" dirty="0"/>
              <a:t>It uses item features to </a:t>
            </a:r>
            <a:r>
              <a:rPr lang="en-US" dirty="0"/>
              <a:t>recommend new items that are similar to what the user has liked in the past</a:t>
            </a:r>
          </a:p>
          <a:p>
            <a:r>
              <a:rPr lang="en-US" dirty="0"/>
              <a:t>uses attributes of the items to recommend new items to a user</a:t>
            </a:r>
          </a:p>
          <a:p>
            <a:r>
              <a:rPr lang="en-CA" dirty="0"/>
              <a:t>Doesn't take into account the behavior or ratings of other users.</a:t>
            </a:r>
          </a:p>
        </p:txBody>
      </p:sp>
      <p:grpSp>
        <p:nvGrpSpPr>
          <p:cNvPr id="8" name="Group 7">
            <a:extLst>
              <a:ext uri="{FF2B5EF4-FFF2-40B4-BE49-F238E27FC236}">
                <a16:creationId xmlns:a16="http://schemas.microsoft.com/office/drawing/2014/main" id="{1031994C-3D28-FF44-A065-7D9065D983CA}"/>
              </a:ext>
            </a:extLst>
          </p:cNvPr>
          <p:cNvGrpSpPr/>
          <p:nvPr/>
        </p:nvGrpSpPr>
        <p:grpSpPr>
          <a:xfrm>
            <a:off x="3534282" y="3073360"/>
            <a:ext cx="3733509" cy="876954"/>
            <a:chOff x="3121799" y="1433056"/>
            <a:chExt cx="3733509" cy="876954"/>
          </a:xfrm>
        </p:grpSpPr>
        <p:grpSp>
          <p:nvGrpSpPr>
            <p:cNvPr id="9" name="Group 8">
              <a:extLst>
                <a:ext uri="{FF2B5EF4-FFF2-40B4-BE49-F238E27FC236}">
                  <a16:creationId xmlns:a16="http://schemas.microsoft.com/office/drawing/2014/main" id="{6CE56FA3-2F3D-4C48-99B5-B6087D8F8A34}"/>
                </a:ext>
              </a:extLst>
            </p:cNvPr>
            <p:cNvGrpSpPr/>
            <p:nvPr/>
          </p:nvGrpSpPr>
          <p:grpSpPr>
            <a:xfrm>
              <a:off x="3121799" y="1433056"/>
              <a:ext cx="3733509" cy="876954"/>
              <a:chOff x="3132806" y="1440848"/>
              <a:chExt cx="3733509" cy="876954"/>
            </a:xfrm>
          </p:grpSpPr>
          <p:sp>
            <p:nvSpPr>
              <p:cNvPr id="13" name="TextBox 12">
                <a:extLst>
                  <a:ext uri="{FF2B5EF4-FFF2-40B4-BE49-F238E27FC236}">
                    <a16:creationId xmlns:a16="http://schemas.microsoft.com/office/drawing/2014/main" id="{BA6E68DA-2A47-684F-A117-D5B4E42DCE74}"/>
                  </a:ext>
                </a:extLst>
              </p:cNvPr>
              <p:cNvSpPr txBox="1"/>
              <p:nvPr/>
            </p:nvSpPr>
            <p:spPr>
              <a:xfrm>
                <a:off x="4300282" y="1440848"/>
                <a:ext cx="1343638"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Casino-Royal</a:t>
                </a:r>
              </a:p>
            </p:txBody>
          </p:sp>
          <p:sp>
            <p:nvSpPr>
              <p:cNvPr id="14" name="TextBox 13">
                <a:extLst>
                  <a:ext uri="{FF2B5EF4-FFF2-40B4-BE49-F238E27FC236}">
                    <a16:creationId xmlns:a16="http://schemas.microsoft.com/office/drawing/2014/main" id="{3B38EE26-0570-5740-A0E3-05D169FC49C8}"/>
                  </a:ext>
                </a:extLst>
              </p:cNvPr>
              <p:cNvSpPr txBox="1"/>
              <p:nvPr/>
            </p:nvSpPr>
            <p:spPr>
              <a:xfrm>
                <a:off x="3132806" y="1994637"/>
                <a:ext cx="902811"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Comedy</a:t>
                </a:r>
              </a:p>
            </p:txBody>
          </p:sp>
          <p:sp>
            <p:nvSpPr>
              <p:cNvPr id="15" name="TextBox 14">
                <a:extLst>
                  <a:ext uri="{FF2B5EF4-FFF2-40B4-BE49-F238E27FC236}">
                    <a16:creationId xmlns:a16="http://schemas.microsoft.com/office/drawing/2014/main" id="{2CBE83F9-8EAF-2E4A-89EF-BD74A499DB05}"/>
                  </a:ext>
                </a:extLst>
              </p:cNvPr>
              <p:cNvSpPr txBox="1"/>
              <p:nvPr/>
            </p:nvSpPr>
            <p:spPr>
              <a:xfrm>
                <a:off x="4585825" y="1993786"/>
                <a:ext cx="720069"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Action</a:t>
                </a:r>
              </a:p>
            </p:txBody>
          </p:sp>
          <p:sp>
            <p:nvSpPr>
              <p:cNvPr id="16" name="TextBox 15">
                <a:extLst>
                  <a:ext uri="{FF2B5EF4-FFF2-40B4-BE49-F238E27FC236}">
                    <a16:creationId xmlns:a16="http://schemas.microsoft.com/office/drawing/2014/main" id="{48BEDEE2-C96C-2948-B799-6676913DB898}"/>
                  </a:ext>
                </a:extLst>
              </p:cNvPr>
              <p:cNvSpPr txBox="1"/>
              <p:nvPr/>
            </p:nvSpPr>
            <p:spPr>
              <a:xfrm>
                <a:off x="5856102" y="1994637"/>
                <a:ext cx="1010213"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Romance</a:t>
                </a:r>
              </a:p>
            </p:txBody>
          </p:sp>
          <p:cxnSp>
            <p:nvCxnSpPr>
              <p:cNvPr id="17" name="Straight Arrow Connector 16">
                <a:extLst>
                  <a:ext uri="{FF2B5EF4-FFF2-40B4-BE49-F238E27FC236}">
                    <a16:creationId xmlns:a16="http://schemas.microsoft.com/office/drawing/2014/main" id="{7C9D5F17-8844-BD45-B1DA-4BD258588AB2}"/>
                  </a:ext>
                </a:extLst>
              </p:cNvPr>
              <p:cNvCxnSpPr>
                <a:stCxn id="13" idx="1"/>
                <a:endCxn id="14" idx="0"/>
              </p:cNvCxnSpPr>
              <p:nvPr/>
            </p:nvCxnSpPr>
            <p:spPr>
              <a:xfrm flipH="1">
                <a:off x="3584212" y="1602431"/>
                <a:ext cx="716070" cy="392206"/>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54AD436-EBED-594D-AB0B-247999C8FB28}"/>
                  </a:ext>
                </a:extLst>
              </p:cNvPr>
              <p:cNvCxnSpPr>
                <a:cxnSpLocks/>
                <a:endCxn id="15" idx="0"/>
              </p:cNvCxnSpPr>
              <p:nvPr/>
            </p:nvCxnSpPr>
            <p:spPr>
              <a:xfrm>
                <a:off x="4945859" y="1760289"/>
                <a:ext cx="1" cy="233497"/>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5E0DEFB-0736-6241-9D6B-C35E5AF6F766}"/>
                  </a:ext>
                </a:extLst>
              </p:cNvPr>
              <p:cNvCxnSpPr>
                <a:cxnSpLocks/>
                <a:endCxn id="16" idx="0"/>
              </p:cNvCxnSpPr>
              <p:nvPr/>
            </p:nvCxnSpPr>
            <p:spPr>
              <a:xfrm>
                <a:off x="5634864" y="1602430"/>
                <a:ext cx="726345" cy="392207"/>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10" name="TextBox 9">
              <a:extLst>
                <a:ext uri="{FF2B5EF4-FFF2-40B4-BE49-F238E27FC236}">
                  <a16:creationId xmlns:a16="http://schemas.microsoft.com/office/drawing/2014/main" id="{EA9D1A0F-4E2D-1C4D-BAB9-78730FFB1635}"/>
                </a:ext>
              </a:extLst>
            </p:cNvPr>
            <p:cNvSpPr txBox="1"/>
            <p:nvPr/>
          </p:nvSpPr>
          <p:spPr>
            <a:xfrm>
              <a:off x="3464324" y="1579145"/>
              <a:ext cx="571293" cy="292388"/>
            </a:xfrm>
            <a:prstGeom prst="rect">
              <a:avLst/>
            </a:prstGeom>
            <a:noFill/>
          </p:spPr>
          <p:txBody>
            <a:bodyPr wrap="square" rtlCol="0">
              <a:spAutoFit/>
            </a:bodyPr>
            <a:lstStyle/>
            <a:p>
              <a:r>
                <a:rPr lang="en-US" sz="1300" dirty="0"/>
                <a:t>2/10</a:t>
              </a:r>
            </a:p>
          </p:txBody>
        </p:sp>
        <p:sp>
          <p:nvSpPr>
            <p:cNvPr id="11" name="TextBox 10">
              <a:extLst>
                <a:ext uri="{FF2B5EF4-FFF2-40B4-BE49-F238E27FC236}">
                  <a16:creationId xmlns:a16="http://schemas.microsoft.com/office/drawing/2014/main" id="{E9548162-9816-B242-B64F-7F6AD253B1BE}"/>
                </a:ext>
              </a:extLst>
            </p:cNvPr>
            <p:cNvSpPr txBox="1"/>
            <p:nvPr/>
          </p:nvSpPr>
          <p:spPr>
            <a:xfrm>
              <a:off x="4417261" y="1760289"/>
              <a:ext cx="571293" cy="292388"/>
            </a:xfrm>
            <a:prstGeom prst="rect">
              <a:avLst/>
            </a:prstGeom>
            <a:noFill/>
          </p:spPr>
          <p:txBody>
            <a:bodyPr wrap="square" rtlCol="0">
              <a:spAutoFit/>
            </a:bodyPr>
            <a:lstStyle/>
            <a:p>
              <a:r>
                <a:rPr lang="en-US" sz="1300" dirty="0"/>
                <a:t>8/10</a:t>
              </a:r>
            </a:p>
          </p:txBody>
        </p:sp>
        <p:sp>
          <p:nvSpPr>
            <p:cNvPr id="12" name="TextBox 11">
              <a:extLst>
                <a:ext uri="{FF2B5EF4-FFF2-40B4-BE49-F238E27FC236}">
                  <a16:creationId xmlns:a16="http://schemas.microsoft.com/office/drawing/2014/main" id="{E505B6F4-F283-5440-B3CB-3E79C0A06A18}"/>
                </a:ext>
              </a:extLst>
            </p:cNvPr>
            <p:cNvSpPr txBox="1"/>
            <p:nvPr/>
          </p:nvSpPr>
          <p:spPr>
            <a:xfrm>
              <a:off x="5871123" y="1555499"/>
              <a:ext cx="571293" cy="292388"/>
            </a:xfrm>
            <a:prstGeom prst="rect">
              <a:avLst/>
            </a:prstGeom>
            <a:noFill/>
          </p:spPr>
          <p:txBody>
            <a:bodyPr wrap="square" rtlCol="0">
              <a:spAutoFit/>
            </a:bodyPr>
            <a:lstStyle/>
            <a:p>
              <a:r>
                <a:rPr lang="en-US" sz="1300" dirty="0"/>
                <a:t>6/10</a:t>
              </a:r>
            </a:p>
          </p:txBody>
        </p:sp>
      </p:grpSp>
    </p:spTree>
    <p:extLst>
      <p:ext uri="{BB962C8B-B14F-4D97-AF65-F5344CB8AC3E}">
        <p14:creationId xmlns:p14="http://schemas.microsoft.com/office/powerpoint/2010/main" val="454583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FF80-3619-4164-B948-5A6BD344CD8D}"/>
              </a:ext>
            </a:extLst>
          </p:cNvPr>
          <p:cNvSpPr>
            <a:spLocks noGrp="1"/>
          </p:cNvSpPr>
          <p:nvPr>
            <p:ph type="title"/>
          </p:nvPr>
        </p:nvSpPr>
        <p:spPr/>
        <p:txBody>
          <a:bodyPr/>
          <a:lstStyle/>
          <a:p>
            <a:r>
              <a:rPr lang="en-CA" dirty="0"/>
              <a:t>Content based filtering</a:t>
            </a:r>
          </a:p>
        </p:txBody>
      </p:sp>
      <p:sp>
        <p:nvSpPr>
          <p:cNvPr id="3" name="Content Placeholder 2">
            <a:extLst>
              <a:ext uri="{FF2B5EF4-FFF2-40B4-BE49-F238E27FC236}">
                <a16:creationId xmlns:a16="http://schemas.microsoft.com/office/drawing/2014/main" id="{0EAB4C96-D08E-43D6-9F6A-1409EAB0DFEA}"/>
              </a:ext>
            </a:extLst>
          </p:cNvPr>
          <p:cNvSpPr>
            <a:spLocks noGrp="1"/>
          </p:cNvSpPr>
          <p:nvPr>
            <p:ph idx="1"/>
          </p:nvPr>
        </p:nvSpPr>
        <p:spPr/>
        <p:txBody>
          <a:bodyPr/>
          <a:lstStyle/>
          <a:p>
            <a:r>
              <a:rPr lang="en-CA" dirty="0"/>
              <a:t>Pros</a:t>
            </a:r>
          </a:p>
          <a:p>
            <a:pPr lvl="1"/>
            <a:r>
              <a:rPr lang="en-CA" dirty="0"/>
              <a:t>Doesn't need information about other users.</a:t>
            </a:r>
          </a:p>
          <a:p>
            <a:pPr lvl="1"/>
            <a:r>
              <a:rPr lang="en-CA" dirty="0"/>
              <a:t>Can recommend niche items.</a:t>
            </a:r>
          </a:p>
          <a:p>
            <a:r>
              <a:rPr lang="en-CA" dirty="0"/>
              <a:t>Cons</a:t>
            </a:r>
          </a:p>
          <a:p>
            <a:pPr lvl="1"/>
            <a:r>
              <a:rPr lang="en-CA" dirty="0"/>
              <a:t>Requires domain knowledge to hand-engineer features.</a:t>
            </a:r>
          </a:p>
          <a:p>
            <a:pPr lvl="1"/>
            <a:r>
              <a:rPr lang="en-US" dirty="0"/>
              <a:t>Difficult to expand interests of </a:t>
            </a:r>
            <a:r>
              <a:rPr lang="en-CA" dirty="0"/>
              <a:t>user.</a:t>
            </a:r>
          </a:p>
          <a:p>
            <a:pPr lvl="1"/>
            <a:endParaRPr lang="en-CA" dirty="0"/>
          </a:p>
          <a:p>
            <a:r>
              <a:rPr lang="en-US" dirty="0"/>
              <a:t>What if we don't know the best factors to compare </a:t>
            </a:r>
            <a:r>
              <a:rPr lang="en-CA" dirty="0"/>
              <a:t>with?</a:t>
            </a:r>
          </a:p>
        </p:txBody>
      </p:sp>
    </p:spTree>
    <p:extLst>
      <p:ext uri="{BB962C8B-B14F-4D97-AF65-F5344CB8AC3E}">
        <p14:creationId xmlns:p14="http://schemas.microsoft.com/office/powerpoint/2010/main" val="189665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User based</a:t>
            </a:r>
          </a:p>
        </p:txBody>
      </p:sp>
      <p:sp>
        <p:nvSpPr>
          <p:cNvPr id="3" name="Content Placeholder 2"/>
          <p:cNvSpPr>
            <a:spLocks noGrp="1"/>
          </p:cNvSpPr>
          <p:nvPr>
            <p:ph idx="1"/>
          </p:nvPr>
        </p:nvSpPr>
        <p:spPr>
          <a:xfrm>
            <a:off x="1717040" y="1200151"/>
            <a:ext cx="6969760" cy="3394472"/>
          </a:xfrm>
        </p:spPr>
        <p:txBody>
          <a:bodyPr>
            <a:normAutofit/>
          </a:bodyPr>
          <a:lstStyle/>
          <a:p>
            <a:r>
              <a:rPr lang="en-US" altLang="en-US" dirty="0"/>
              <a:t>User based also needs the complete preference of the users</a:t>
            </a:r>
          </a:p>
          <a:p>
            <a:endParaRPr lang="en-US" altLang="en-US" dirty="0"/>
          </a:p>
          <a:p>
            <a:endParaRPr lang="en-US" altLang="en-US" dirty="0"/>
          </a:p>
          <a:p>
            <a:r>
              <a:rPr lang="en-US" altLang="en-US" dirty="0"/>
              <a:t>Alice                                                Casino-Royal is Action</a:t>
            </a:r>
          </a:p>
          <a:p>
            <a:endParaRPr lang="en-US" altLang="en-US" dirty="0"/>
          </a:p>
          <a:p>
            <a:pPr marL="0" indent="0">
              <a:buNone/>
            </a:pPr>
            <a:endParaRPr lang="en-US" altLang="en-US" dirty="0"/>
          </a:p>
          <a:p>
            <a:endParaRPr lang="en-US" altLang="en-US" dirty="0">
              <a:sym typeface="Wingdings" pitchFamily="2" charset="2"/>
            </a:endParaRPr>
          </a:p>
          <a:p>
            <a:pPr marL="0" indent="0">
              <a:buNone/>
            </a:pPr>
            <a:endParaRPr lang="en-US" altLang="en-US" dirty="0">
              <a:sym typeface="Wingdings" pitchFamily="2" charset="2"/>
            </a:endParaRPr>
          </a:p>
          <a:p>
            <a:pPr marL="0" indent="0">
              <a:buNone/>
            </a:pPr>
            <a:endParaRPr lang="en-US" altLang="en-US" dirty="0"/>
          </a:p>
        </p:txBody>
      </p:sp>
      <p:grpSp>
        <p:nvGrpSpPr>
          <p:cNvPr id="7" name="Group 6">
            <a:extLst>
              <a:ext uri="{FF2B5EF4-FFF2-40B4-BE49-F238E27FC236}">
                <a16:creationId xmlns:a16="http://schemas.microsoft.com/office/drawing/2014/main" id="{911AE9E2-14F0-4446-BBE0-02468D1E5113}"/>
              </a:ext>
            </a:extLst>
          </p:cNvPr>
          <p:cNvGrpSpPr/>
          <p:nvPr/>
        </p:nvGrpSpPr>
        <p:grpSpPr>
          <a:xfrm>
            <a:off x="4012837" y="2642142"/>
            <a:ext cx="3733509" cy="880678"/>
            <a:chOff x="3132806" y="1437124"/>
            <a:chExt cx="3733509" cy="880678"/>
          </a:xfrm>
        </p:grpSpPr>
        <p:sp>
          <p:nvSpPr>
            <p:cNvPr id="4" name="TextBox 3">
              <a:extLst>
                <a:ext uri="{FF2B5EF4-FFF2-40B4-BE49-F238E27FC236}">
                  <a16:creationId xmlns:a16="http://schemas.microsoft.com/office/drawing/2014/main" id="{E1047D06-C25F-CD42-80D2-A76AB5D044A9}"/>
                </a:ext>
              </a:extLst>
            </p:cNvPr>
            <p:cNvSpPr txBox="1"/>
            <p:nvPr/>
          </p:nvSpPr>
          <p:spPr>
            <a:xfrm>
              <a:off x="4300282" y="1437124"/>
              <a:ext cx="1334582" cy="326889"/>
            </a:xfrm>
            <a:prstGeom prst="rect">
              <a:avLst/>
            </a:prstGeom>
            <a:solidFill>
              <a:schemeClr val="accent3">
                <a:lumMod val="40000"/>
                <a:lumOff val="60000"/>
              </a:schemeClr>
            </a:solidFill>
            <a:ln>
              <a:solidFill>
                <a:schemeClr val="accent3">
                  <a:lumMod val="60000"/>
                  <a:lumOff val="40000"/>
                </a:schemeClr>
              </a:solidFill>
            </a:ln>
          </p:spPr>
          <p:txBody>
            <a:bodyPr wrap="square" rtlCol="0">
              <a:spAutoFit/>
            </a:bodyPr>
            <a:lstStyle/>
            <a:p>
              <a:pPr algn="ctr"/>
              <a:r>
                <a:rPr lang="en-US" sz="1500" dirty="0"/>
                <a:t>Alice</a:t>
              </a:r>
            </a:p>
          </p:txBody>
        </p:sp>
        <p:sp>
          <p:nvSpPr>
            <p:cNvPr id="11" name="TextBox 10">
              <a:extLst>
                <a:ext uri="{FF2B5EF4-FFF2-40B4-BE49-F238E27FC236}">
                  <a16:creationId xmlns:a16="http://schemas.microsoft.com/office/drawing/2014/main" id="{09BFBFD7-B620-9D40-8DEA-3A52B0442434}"/>
                </a:ext>
              </a:extLst>
            </p:cNvPr>
            <p:cNvSpPr txBox="1"/>
            <p:nvPr/>
          </p:nvSpPr>
          <p:spPr>
            <a:xfrm>
              <a:off x="3132806" y="1994637"/>
              <a:ext cx="902811"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Comedy</a:t>
              </a:r>
            </a:p>
          </p:txBody>
        </p:sp>
        <p:sp>
          <p:nvSpPr>
            <p:cNvPr id="14" name="TextBox 13">
              <a:extLst>
                <a:ext uri="{FF2B5EF4-FFF2-40B4-BE49-F238E27FC236}">
                  <a16:creationId xmlns:a16="http://schemas.microsoft.com/office/drawing/2014/main" id="{7CC6C16B-2332-E44D-996B-4C6441AC82EC}"/>
                </a:ext>
              </a:extLst>
            </p:cNvPr>
            <p:cNvSpPr txBox="1"/>
            <p:nvPr/>
          </p:nvSpPr>
          <p:spPr>
            <a:xfrm>
              <a:off x="4585825" y="1993786"/>
              <a:ext cx="720069"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Action</a:t>
              </a:r>
            </a:p>
          </p:txBody>
        </p:sp>
        <p:sp>
          <p:nvSpPr>
            <p:cNvPr id="17" name="TextBox 16">
              <a:extLst>
                <a:ext uri="{FF2B5EF4-FFF2-40B4-BE49-F238E27FC236}">
                  <a16:creationId xmlns:a16="http://schemas.microsoft.com/office/drawing/2014/main" id="{A9F193E6-3F26-414E-9E69-0E715E85E1ED}"/>
                </a:ext>
              </a:extLst>
            </p:cNvPr>
            <p:cNvSpPr txBox="1"/>
            <p:nvPr/>
          </p:nvSpPr>
          <p:spPr>
            <a:xfrm>
              <a:off x="5856102" y="1994637"/>
              <a:ext cx="1010213" cy="323165"/>
            </a:xfrm>
            <a:prstGeom prst="rect">
              <a:avLst/>
            </a:prstGeom>
            <a:solidFill>
              <a:schemeClr val="accent3">
                <a:lumMod val="40000"/>
                <a:lumOff val="60000"/>
              </a:schemeClr>
            </a:solidFill>
            <a:ln>
              <a:solidFill>
                <a:schemeClr val="accent3">
                  <a:lumMod val="60000"/>
                  <a:lumOff val="40000"/>
                </a:schemeClr>
              </a:solidFill>
            </a:ln>
          </p:spPr>
          <p:txBody>
            <a:bodyPr wrap="none" rtlCol="0">
              <a:spAutoFit/>
            </a:bodyPr>
            <a:lstStyle/>
            <a:p>
              <a:r>
                <a:rPr lang="en-US" sz="1500" dirty="0"/>
                <a:t>Romance</a:t>
              </a:r>
            </a:p>
          </p:txBody>
        </p:sp>
        <p:cxnSp>
          <p:nvCxnSpPr>
            <p:cNvPr id="6" name="Straight Arrow Connector 5">
              <a:extLst>
                <a:ext uri="{FF2B5EF4-FFF2-40B4-BE49-F238E27FC236}">
                  <a16:creationId xmlns:a16="http://schemas.microsoft.com/office/drawing/2014/main" id="{28BB2A33-8280-0940-856E-65E4EFE48978}"/>
                </a:ext>
              </a:extLst>
            </p:cNvPr>
            <p:cNvCxnSpPr>
              <a:cxnSpLocks/>
              <a:stCxn id="4" idx="1"/>
              <a:endCxn id="11" idx="0"/>
            </p:cNvCxnSpPr>
            <p:nvPr/>
          </p:nvCxnSpPr>
          <p:spPr>
            <a:xfrm flipH="1">
              <a:off x="3584212" y="1600569"/>
              <a:ext cx="716070" cy="394068"/>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618732C6-CA4B-0B43-B047-7670DFFCD062}"/>
                </a:ext>
              </a:extLst>
            </p:cNvPr>
            <p:cNvCxnSpPr>
              <a:cxnSpLocks/>
              <a:endCxn id="14" idx="0"/>
            </p:cNvCxnSpPr>
            <p:nvPr/>
          </p:nvCxnSpPr>
          <p:spPr>
            <a:xfrm>
              <a:off x="4945859" y="1760289"/>
              <a:ext cx="1" cy="233497"/>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2113EEA-34FB-0B4D-B043-BE10925998D8}"/>
                </a:ext>
              </a:extLst>
            </p:cNvPr>
            <p:cNvCxnSpPr>
              <a:cxnSpLocks/>
              <a:endCxn id="17" idx="0"/>
            </p:cNvCxnSpPr>
            <p:nvPr/>
          </p:nvCxnSpPr>
          <p:spPr>
            <a:xfrm>
              <a:off x="5634864" y="1602430"/>
              <a:ext cx="726345" cy="392207"/>
            </a:xfrm>
            <a:prstGeom prst="straightConnector1">
              <a:avLst/>
            </a:prstGeom>
            <a:ln>
              <a:solidFill>
                <a:schemeClr val="accent3">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F9843D95-8174-1042-91C6-FABAE497E8EE}"/>
                </a:ext>
              </a:extLst>
            </p:cNvPr>
            <p:cNvSpPr txBox="1"/>
            <p:nvPr/>
          </p:nvSpPr>
          <p:spPr>
            <a:xfrm>
              <a:off x="3464324" y="1579145"/>
              <a:ext cx="571293" cy="292388"/>
            </a:xfrm>
            <a:prstGeom prst="rect">
              <a:avLst/>
            </a:prstGeom>
            <a:noFill/>
          </p:spPr>
          <p:txBody>
            <a:bodyPr wrap="square" rtlCol="0">
              <a:spAutoFit/>
            </a:bodyPr>
            <a:lstStyle/>
            <a:p>
              <a:r>
                <a:rPr lang="en-US" sz="1300" dirty="0"/>
                <a:t>2/10</a:t>
              </a:r>
            </a:p>
          </p:txBody>
        </p:sp>
        <p:sp>
          <p:nvSpPr>
            <p:cNvPr id="23" name="TextBox 22">
              <a:extLst>
                <a:ext uri="{FF2B5EF4-FFF2-40B4-BE49-F238E27FC236}">
                  <a16:creationId xmlns:a16="http://schemas.microsoft.com/office/drawing/2014/main" id="{1BCCF8B4-7322-0A48-94BB-611853D81AA0}"/>
                </a:ext>
              </a:extLst>
            </p:cNvPr>
            <p:cNvSpPr txBox="1"/>
            <p:nvPr/>
          </p:nvSpPr>
          <p:spPr>
            <a:xfrm>
              <a:off x="4417261" y="1760289"/>
              <a:ext cx="571293" cy="292388"/>
            </a:xfrm>
            <a:prstGeom prst="rect">
              <a:avLst/>
            </a:prstGeom>
            <a:noFill/>
          </p:spPr>
          <p:txBody>
            <a:bodyPr wrap="square" rtlCol="0">
              <a:spAutoFit/>
            </a:bodyPr>
            <a:lstStyle/>
            <a:p>
              <a:r>
                <a:rPr lang="en-US" sz="1300" dirty="0"/>
                <a:t>8/10</a:t>
              </a:r>
            </a:p>
          </p:txBody>
        </p:sp>
        <p:sp>
          <p:nvSpPr>
            <p:cNvPr id="24" name="TextBox 23">
              <a:extLst>
                <a:ext uri="{FF2B5EF4-FFF2-40B4-BE49-F238E27FC236}">
                  <a16:creationId xmlns:a16="http://schemas.microsoft.com/office/drawing/2014/main" id="{97F4E338-0F13-8142-A394-E15E59E80E49}"/>
                </a:ext>
              </a:extLst>
            </p:cNvPr>
            <p:cNvSpPr txBox="1"/>
            <p:nvPr/>
          </p:nvSpPr>
          <p:spPr>
            <a:xfrm>
              <a:off x="5871123" y="1555499"/>
              <a:ext cx="571293" cy="292388"/>
            </a:xfrm>
            <a:prstGeom prst="rect">
              <a:avLst/>
            </a:prstGeom>
            <a:noFill/>
          </p:spPr>
          <p:txBody>
            <a:bodyPr wrap="square" rtlCol="0">
              <a:spAutoFit/>
            </a:bodyPr>
            <a:lstStyle/>
            <a:p>
              <a:r>
                <a:rPr lang="en-US" sz="1300" dirty="0"/>
                <a:t>6/10</a:t>
              </a:r>
            </a:p>
          </p:txBody>
        </p:sp>
      </p:grpSp>
      <p:sp>
        <p:nvSpPr>
          <p:cNvPr id="25" name="TextBox 24">
            <a:extLst>
              <a:ext uri="{FF2B5EF4-FFF2-40B4-BE49-F238E27FC236}">
                <a16:creationId xmlns:a16="http://schemas.microsoft.com/office/drawing/2014/main" id="{7926C15E-892D-7C43-A176-F0C65FFD95E8}"/>
              </a:ext>
            </a:extLst>
          </p:cNvPr>
          <p:cNvSpPr txBox="1"/>
          <p:nvPr/>
        </p:nvSpPr>
        <p:spPr>
          <a:xfrm>
            <a:off x="2782263" y="2063999"/>
            <a:ext cx="914400" cy="307777"/>
          </a:xfrm>
          <a:prstGeom prst="rect">
            <a:avLst/>
          </a:prstGeom>
          <a:solidFill>
            <a:schemeClr val="accent2">
              <a:lumMod val="20000"/>
              <a:lumOff val="80000"/>
            </a:schemeClr>
          </a:solidFill>
          <a:ln>
            <a:solidFill>
              <a:schemeClr val="accent2">
                <a:lumMod val="60000"/>
                <a:lumOff val="40000"/>
              </a:schemeClr>
            </a:solidFill>
          </a:ln>
        </p:spPr>
        <p:txBody>
          <a:bodyPr wrap="square" rtlCol="0">
            <a:spAutoFit/>
          </a:bodyPr>
          <a:lstStyle/>
          <a:p>
            <a:pPr algn="ctr"/>
            <a:r>
              <a:rPr lang="en-US" sz="1400" dirty="0"/>
              <a:t>9/10</a:t>
            </a:r>
          </a:p>
        </p:txBody>
      </p:sp>
      <p:cxnSp>
        <p:nvCxnSpPr>
          <p:cNvPr id="9" name="Straight Arrow Connector 8">
            <a:extLst>
              <a:ext uri="{FF2B5EF4-FFF2-40B4-BE49-F238E27FC236}">
                <a16:creationId xmlns:a16="http://schemas.microsoft.com/office/drawing/2014/main" id="{03595AA3-83E2-2B42-ADC9-E6F208A53D8C}"/>
              </a:ext>
            </a:extLst>
          </p:cNvPr>
          <p:cNvCxnSpPr/>
          <p:nvPr/>
        </p:nvCxnSpPr>
        <p:spPr>
          <a:xfrm>
            <a:off x="4012837" y="2252764"/>
            <a:ext cx="1173526" cy="0"/>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267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B686-F4EA-4418-8DD7-3F73F651C157}"/>
              </a:ext>
            </a:extLst>
          </p:cNvPr>
          <p:cNvSpPr>
            <a:spLocks noGrp="1"/>
          </p:cNvSpPr>
          <p:nvPr>
            <p:ph type="title"/>
          </p:nvPr>
        </p:nvSpPr>
        <p:spPr/>
        <p:txBody>
          <a:bodyPr/>
          <a:lstStyle/>
          <a:p>
            <a:r>
              <a:rPr lang="en-CA" dirty="0"/>
              <a:t>Collaborative Filtering</a:t>
            </a:r>
          </a:p>
        </p:txBody>
      </p:sp>
      <p:pic>
        <p:nvPicPr>
          <p:cNvPr id="5" name="Picture 4">
            <a:extLst>
              <a:ext uri="{FF2B5EF4-FFF2-40B4-BE49-F238E27FC236}">
                <a16:creationId xmlns:a16="http://schemas.microsoft.com/office/drawing/2014/main" id="{996CC7F6-B6ED-4F9A-8A93-3AB1C8DAE606}"/>
              </a:ext>
            </a:extLst>
          </p:cNvPr>
          <p:cNvPicPr>
            <a:picLocks noChangeAspect="1"/>
          </p:cNvPicPr>
          <p:nvPr/>
        </p:nvPicPr>
        <p:blipFill>
          <a:blip r:embed="rId2"/>
          <a:stretch>
            <a:fillRect/>
          </a:stretch>
        </p:blipFill>
        <p:spPr>
          <a:xfrm>
            <a:off x="3669983" y="3238500"/>
            <a:ext cx="2937617" cy="1905000"/>
          </a:xfrm>
          <a:prstGeom prst="rect">
            <a:avLst/>
          </a:prstGeom>
        </p:spPr>
      </p:pic>
      <p:sp>
        <p:nvSpPr>
          <p:cNvPr id="6" name="Rectangle 5">
            <a:extLst>
              <a:ext uri="{FF2B5EF4-FFF2-40B4-BE49-F238E27FC236}">
                <a16:creationId xmlns:a16="http://schemas.microsoft.com/office/drawing/2014/main" id="{E3DE6CCB-E2F8-43AE-89D1-869CDD58C815}"/>
              </a:ext>
            </a:extLst>
          </p:cNvPr>
          <p:cNvSpPr/>
          <p:nvPr/>
        </p:nvSpPr>
        <p:spPr>
          <a:xfrm>
            <a:off x="3829002" y="2837526"/>
            <a:ext cx="2380780" cy="369332"/>
          </a:xfrm>
          <a:prstGeom prst="rect">
            <a:avLst/>
          </a:prstGeom>
        </p:spPr>
        <p:txBody>
          <a:bodyPr wrap="none">
            <a:spAutoFit/>
          </a:bodyPr>
          <a:lstStyle/>
          <a:p>
            <a:pPr marL="180975">
              <a:spcAft>
                <a:spcPct val="30000"/>
              </a:spcAft>
            </a:pPr>
            <a:r>
              <a:rPr lang="en-US" dirty="0"/>
              <a:t>Matrix Factorization</a:t>
            </a:r>
          </a:p>
        </p:txBody>
      </p:sp>
      <p:sp>
        <p:nvSpPr>
          <p:cNvPr id="7" name="Rectangle 6">
            <a:extLst>
              <a:ext uri="{FF2B5EF4-FFF2-40B4-BE49-F238E27FC236}">
                <a16:creationId xmlns:a16="http://schemas.microsoft.com/office/drawing/2014/main" id="{7B6040CC-BB2E-4DAD-9E19-6CFF6F6D7E37}"/>
              </a:ext>
            </a:extLst>
          </p:cNvPr>
          <p:cNvSpPr/>
          <p:nvPr/>
        </p:nvSpPr>
        <p:spPr>
          <a:xfrm>
            <a:off x="6740707" y="2806837"/>
            <a:ext cx="1880643" cy="369332"/>
          </a:xfrm>
          <a:prstGeom prst="rect">
            <a:avLst/>
          </a:prstGeom>
        </p:spPr>
        <p:txBody>
          <a:bodyPr wrap="none">
            <a:spAutoFit/>
          </a:bodyPr>
          <a:lstStyle/>
          <a:p>
            <a:pPr marL="180975">
              <a:spcAft>
                <a:spcPct val="30000"/>
              </a:spcAft>
            </a:pPr>
            <a:r>
              <a:rPr lang="en-US" dirty="0"/>
              <a:t>Deep Learning</a:t>
            </a:r>
          </a:p>
        </p:txBody>
      </p:sp>
      <p:pic>
        <p:nvPicPr>
          <p:cNvPr id="8" name="Picture 6" descr="Image result for neural network icon">
            <a:extLst>
              <a:ext uri="{FF2B5EF4-FFF2-40B4-BE49-F238E27FC236}">
                <a16:creationId xmlns:a16="http://schemas.microsoft.com/office/drawing/2014/main" id="{F39780C8-FF8C-45D3-B219-1E7D2B2A8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6350" y="316450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nearest neighbor icon">
            <a:extLst>
              <a:ext uri="{FF2B5EF4-FFF2-40B4-BE49-F238E27FC236}">
                <a16:creationId xmlns:a16="http://schemas.microsoft.com/office/drawing/2014/main" id="{BC69F8E5-FB60-4644-89A2-76268B8E27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4446" y="3471329"/>
            <a:ext cx="2240467" cy="12468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DE79847-F6F5-4F91-812B-8EEF5F4F530D}"/>
              </a:ext>
            </a:extLst>
          </p:cNvPr>
          <p:cNvSpPr/>
          <p:nvPr/>
        </p:nvSpPr>
        <p:spPr>
          <a:xfrm>
            <a:off x="1564929" y="2836873"/>
            <a:ext cx="2239716" cy="369332"/>
          </a:xfrm>
          <a:prstGeom prst="rect">
            <a:avLst/>
          </a:prstGeom>
        </p:spPr>
        <p:txBody>
          <a:bodyPr wrap="none">
            <a:spAutoFit/>
          </a:bodyPr>
          <a:lstStyle/>
          <a:p>
            <a:pPr marL="180975">
              <a:spcAft>
                <a:spcPct val="30000"/>
              </a:spcAft>
            </a:pPr>
            <a:r>
              <a:rPr lang="en-US" dirty="0"/>
              <a:t>Nearest Neighbor </a:t>
            </a:r>
          </a:p>
        </p:txBody>
      </p:sp>
      <p:sp>
        <p:nvSpPr>
          <p:cNvPr id="12" name="Content Placeholder 11">
            <a:extLst>
              <a:ext uri="{FF2B5EF4-FFF2-40B4-BE49-F238E27FC236}">
                <a16:creationId xmlns:a16="http://schemas.microsoft.com/office/drawing/2014/main" id="{ABF35CFD-5859-45DC-A321-ABEFF8F3A1C8}"/>
              </a:ext>
            </a:extLst>
          </p:cNvPr>
          <p:cNvSpPr>
            <a:spLocks noGrp="1"/>
          </p:cNvSpPr>
          <p:nvPr>
            <p:ph idx="1"/>
          </p:nvPr>
        </p:nvSpPr>
        <p:spPr/>
        <p:txBody>
          <a:bodyPr/>
          <a:lstStyle/>
          <a:p>
            <a:r>
              <a:rPr lang="en-US" dirty="0"/>
              <a:t>There are two types of methods that are commonly used in collaborative filtering, </a:t>
            </a:r>
          </a:p>
          <a:p>
            <a:pPr lvl="1"/>
            <a:r>
              <a:rPr lang="en-US" dirty="0"/>
              <a:t>Memory based</a:t>
            </a:r>
          </a:p>
          <a:p>
            <a:pPr lvl="1"/>
            <a:r>
              <a:rPr lang="en-US" dirty="0"/>
              <a:t>Model based</a:t>
            </a:r>
          </a:p>
          <a:p>
            <a:endParaRPr lang="en-CA" dirty="0"/>
          </a:p>
        </p:txBody>
      </p:sp>
    </p:spTree>
    <p:extLst>
      <p:ext uri="{BB962C8B-B14F-4D97-AF65-F5344CB8AC3E}">
        <p14:creationId xmlns:p14="http://schemas.microsoft.com/office/powerpoint/2010/main" val="283313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65AC-2128-4C4D-AF12-A8559065A5B3}"/>
              </a:ext>
            </a:extLst>
          </p:cNvPr>
          <p:cNvSpPr>
            <a:spLocks noGrp="1"/>
          </p:cNvSpPr>
          <p:nvPr>
            <p:ph type="title"/>
          </p:nvPr>
        </p:nvSpPr>
        <p:spPr/>
        <p:txBody>
          <a:bodyPr/>
          <a:lstStyle/>
          <a:p>
            <a:r>
              <a:rPr lang="en-CA" dirty="0"/>
              <a:t>Collaborative filtering</a:t>
            </a:r>
          </a:p>
        </p:txBody>
      </p:sp>
      <p:sp>
        <p:nvSpPr>
          <p:cNvPr id="3" name="Content Placeholder 2">
            <a:extLst>
              <a:ext uri="{FF2B5EF4-FFF2-40B4-BE49-F238E27FC236}">
                <a16:creationId xmlns:a16="http://schemas.microsoft.com/office/drawing/2014/main" id="{037F30F0-ACB3-4741-AADD-84842FBFC9FA}"/>
              </a:ext>
            </a:extLst>
          </p:cNvPr>
          <p:cNvSpPr>
            <a:spLocks noGrp="1"/>
          </p:cNvSpPr>
          <p:nvPr>
            <p:ph idx="1"/>
          </p:nvPr>
        </p:nvSpPr>
        <p:spPr/>
        <p:txBody>
          <a:bodyPr>
            <a:normAutofit/>
          </a:bodyPr>
          <a:lstStyle/>
          <a:p>
            <a:r>
              <a:rPr lang="en-US" dirty="0"/>
              <a:t>Learns latent factors and can explore outside user's personal bubble</a:t>
            </a:r>
          </a:p>
          <a:p>
            <a:endParaRPr lang="en-US" dirty="0"/>
          </a:p>
          <a:p>
            <a:r>
              <a:rPr lang="en-CA" dirty="0"/>
              <a:t>Use </a:t>
            </a:r>
            <a:r>
              <a:rPr lang="en-US" dirty="0"/>
              <a:t>similarities between items and user simultaneously in </a:t>
            </a:r>
            <a:r>
              <a:rPr lang="en-CA" dirty="0"/>
              <a:t>an embedding space</a:t>
            </a:r>
          </a:p>
          <a:p>
            <a:endParaRPr lang="en-CA" dirty="0"/>
          </a:p>
          <a:p>
            <a:r>
              <a:rPr lang="en-CA" dirty="0"/>
              <a:t>Embedding space</a:t>
            </a:r>
          </a:p>
          <a:p>
            <a:pPr lvl="1"/>
            <a:r>
              <a:rPr lang="en-US" dirty="0"/>
              <a:t>Each user and item is a d-dimensional point within an embedding space.</a:t>
            </a:r>
          </a:p>
          <a:p>
            <a:pPr lvl="1"/>
            <a:r>
              <a:rPr lang="en-US" dirty="0"/>
              <a:t>Embeddings can be learned from data.</a:t>
            </a:r>
          </a:p>
          <a:p>
            <a:pPr lvl="1"/>
            <a:r>
              <a:rPr lang="en-US" dirty="0"/>
              <a:t>We're compressing the data to find the best generalities to rely on, called latent factors.</a:t>
            </a:r>
            <a:endParaRPr lang="en-CA" dirty="0"/>
          </a:p>
        </p:txBody>
      </p:sp>
    </p:spTree>
    <p:extLst>
      <p:ext uri="{BB962C8B-B14F-4D97-AF65-F5344CB8AC3E}">
        <p14:creationId xmlns:p14="http://schemas.microsoft.com/office/powerpoint/2010/main" val="925852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Memory-based methods </a:t>
            </a:r>
          </a:p>
        </p:txBody>
      </p:sp>
      <p:sp>
        <p:nvSpPr>
          <p:cNvPr id="3" name="Content Placeholder 2"/>
          <p:cNvSpPr>
            <a:spLocks noGrp="1"/>
          </p:cNvSpPr>
          <p:nvPr>
            <p:ph idx="1"/>
          </p:nvPr>
        </p:nvSpPr>
        <p:spPr/>
        <p:txBody>
          <a:bodyPr/>
          <a:lstStyle/>
          <a:p>
            <a:r>
              <a:rPr lang="en-US" dirty="0"/>
              <a:t>Also referred to as </a:t>
            </a:r>
            <a:r>
              <a:rPr lang="en-US" i="1" dirty="0"/>
              <a:t>neighborhood based</a:t>
            </a:r>
            <a:r>
              <a:rPr lang="en-US" dirty="0"/>
              <a:t>. The ratings of user-item combinations are predicted on the basis of their neighborhoods. These neighborhoods can be defined in one of two ways:</a:t>
            </a:r>
          </a:p>
          <a:p>
            <a:pPr lvl="1"/>
            <a:r>
              <a:rPr lang="en-US" i="1" dirty="0"/>
              <a:t>User-based collaborative filtering:</a:t>
            </a:r>
          </a:p>
          <a:p>
            <a:pPr lvl="2"/>
            <a:r>
              <a:rPr lang="en-US" dirty="0"/>
              <a:t>Similarity functions are computed between the </a:t>
            </a:r>
            <a:r>
              <a:rPr lang="en-US" i="1" dirty="0"/>
              <a:t>rows </a:t>
            </a:r>
            <a:r>
              <a:rPr lang="en-US" dirty="0"/>
              <a:t>of the ratings matrix to discover similar users.</a:t>
            </a:r>
          </a:p>
          <a:p>
            <a:pPr lvl="1"/>
            <a:r>
              <a:rPr lang="en-US" i="1" dirty="0"/>
              <a:t>Item-based collaborative filtering:</a:t>
            </a:r>
          </a:p>
          <a:p>
            <a:pPr lvl="2"/>
            <a:r>
              <a:rPr lang="en-US" dirty="0"/>
              <a:t>Similarity functions are computed between the </a:t>
            </a:r>
            <a:r>
              <a:rPr lang="en-US" i="1" dirty="0"/>
              <a:t>columns </a:t>
            </a:r>
            <a:r>
              <a:rPr lang="en-US" dirty="0"/>
              <a:t>of the ratings matrix to discover similar items.</a:t>
            </a:r>
          </a:p>
          <a:p>
            <a:r>
              <a:rPr lang="en-US" dirty="0"/>
              <a:t>Simple to implement and easy to explain. </a:t>
            </a:r>
          </a:p>
          <a:p>
            <a:r>
              <a:rPr lang="en-US" dirty="0"/>
              <a:t>Do not work very well with sparse ratings matrices. </a:t>
            </a:r>
          </a:p>
          <a:p>
            <a:endParaRPr lang="en-US" dirty="0"/>
          </a:p>
          <a:p>
            <a:pPr lvl="2"/>
            <a:endParaRPr lang="en-US" dirty="0"/>
          </a:p>
        </p:txBody>
      </p:sp>
    </p:spTree>
    <p:extLst>
      <p:ext uri="{BB962C8B-B14F-4D97-AF65-F5344CB8AC3E}">
        <p14:creationId xmlns:p14="http://schemas.microsoft.com/office/powerpoint/2010/main" val="1594918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Neighbors</a:t>
            </a:r>
          </a:p>
        </p:txBody>
      </p:sp>
      <p:sp>
        <p:nvSpPr>
          <p:cNvPr id="3" name="Content Placeholder 2"/>
          <p:cNvSpPr>
            <a:spLocks noGrp="1"/>
          </p:cNvSpPr>
          <p:nvPr>
            <p:ph idx="1"/>
          </p:nvPr>
        </p:nvSpPr>
        <p:spPr/>
        <p:txBody>
          <a:bodyPr/>
          <a:lstStyle/>
          <a:p>
            <a:r>
              <a:rPr lang="en-US" dirty="0"/>
              <a:t>“People who liked this also liked…”</a:t>
            </a:r>
          </a:p>
          <a:p>
            <a:endParaRPr lang="en-US" dirty="0"/>
          </a:p>
        </p:txBody>
      </p:sp>
      <p:pic>
        <p:nvPicPr>
          <p:cNvPr id="11" name="Picture 22"/>
          <p:cNvPicPr>
            <a:picLocks noChangeAspect="1" noChangeArrowheads="1"/>
          </p:cNvPicPr>
          <p:nvPr/>
        </p:nvPicPr>
        <p:blipFill>
          <a:blip r:embed="rId3" cstate="print"/>
          <a:srcRect/>
          <a:stretch>
            <a:fillRect/>
          </a:stretch>
        </p:blipFill>
        <p:spPr bwMode="auto">
          <a:xfrm>
            <a:off x="1588906" y="1733551"/>
            <a:ext cx="1935956" cy="1764506"/>
          </a:xfrm>
          <a:prstGeom prst="rect">
            <a:avLst/>
          </a:prstGeom>
          <a:ln>
            <a:noFill/>
          </a:ln>
          <a:effectLst>
            <a:outerShdw blurRad="292100" dist="139700" dir="2700000" algn="tl" rotWithShape="0">
              <a:srgbClr val="333333">
                <a:alpha val="65000"/>
              </a:srgbClr>
            </a:outerShdw>
          </a:effectLst>
        </p:spPr>
      </p:pic>
      <p:grpSp>
        <p:nvGrpSpPr>
          <p:cNvPr id="12" name="Group 47"/>
          <p:cNvGrpSpPr>
            <a:grpSpLocks/>
          </p:cNvGrpSpPr>
          <p:nvPr/>
        </p:nvGrpSpPr>
        <p:grpSpPr bwMode="auto">
          <a:xfrm>
            <a:off x="3561771" y="2122884"/>
            <a:ext cx="1007269" cy="1187054"/>
            <a:chOff x="3762732" y="2930523"/>
            <a:chExt cx="1342668" cy="1582739"/>
          </a:xfrm>
        </p:grpSpPr>
        <p:grpSp>
          <p:nvGrpSpPr>
            <p:cNvPr id="13" name="Group 46"/>
            <p:cNvGrpSpPr>
              <a:grpSpLocks/>
            </p:cNvGrpSpPr>
            <p:nvPr/>
          </p:nvGrpSpPr>
          <p:grpSpPr bwMode="auto">
            <a:xfrm>
              <a:off x="3762732" y="2930523"/>
              <a:ext cx="533400" cy="1582739"/>
              <a:chOff x="3762732" y="2930523"/>
              <a:chExt cx="533400" cy="1582739"/>
            </a:xfrm>
          </p:grpSpPr>
          <p:cxnSp>
            <p:nvCxnSpPr>
              <p:cNvPr id="15" name="Straight Arrow Connector 14"/>
              <p:cNvCxnSpPr/>
              <p:nvPr/>
            </p:nvCxnSpPr>
            <p:spPr bwMode="auto">
              <a:xfrm rot="10800000">
                <a:off x="3762732" y="2930523"/>
                <a:ext cx="53325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bwMode="auto">
              <a:xfrm rot="10800000">
                <a:off x="3762732" y="4511674"/>
                <a:ext cx="53325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bwMode="auto">
              <a:xfrm rot="5400000">
                <a:off x="3505415" y="3722687"/>
                <a:ext cx="1581151"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14" name="TextBox 13"/>
            <p:cNvSpPr txBox="1"/>
            <p:nvPr/>
          </p:nvSpPr>
          <p:spPr>
            <a:xfrm>
              <a:off x="4295990" y="3265486"/>
              <a:ext cx="809410" cy="954108"/>
            </a:xfrm>
            <a:prstGeom prst="rect">
              <a:avLst/>
            </a:prstGeom>
            <a:noFill/>
          </p:spPr>
          <p:txBody>
            <a:bodyPr>
              <a:spAutoFit/>
            </a:bodyPr>
            <a:lstStyle/>
            <a:p>
              <a:pPr>
                <a:defRPr/>
              </a:pPr>
              <a:r>
                <a:rPr lang="en-US" sz="1350" dirty="0">
                  <a:effectLst>
                    <a:outerShdw blurRad="50800" dist="38100" dir="2700000" algn="tl" rotWithShape="0">
                      <a:prstClr val="black">
                        <a:alpha val="40000"/>
                      </a:prstClr>
                    </a:outerShdw>
                  </a:effectLst>
                  <a:latin typeface="Tele-GroteskNor" charset="0"/>
                </a:rPr>
                <a:t>Item to Item</a:t>
              </a:r>
            </a:p>
          </p:txBody>
        </p:sp>
      </p:grpSp>
      <p:grpSp>
        <p:nvGrpSpPr>
          <p:cNvPr id="18" name="Group 49"/>
          <p:cNvGrpSpPr>
            <a:grpSpLocks/>
          </p:cNvGrpSpPr>
          <p:nvPr/>
        </p:nvGrpSpPr>
        <p:grpSpPr bwMode="auto">
          <a:xfrm>
            <a:off x="1796075" y="3499251"/>
            <a:ext cx="1058465" cy="520348"/>
            <a:chOff x="1407747" y="4765159"/>
            <a:chExt cx="1411653" cy="693753"/>
          </a:xfrm>
        </p:grpSpPr>
        <p:grpSp>
          <p:nvGrpSpPr>
            <p:cNvPr id="19" name="Group 48"/>
            <p:cNvGrpSpPr>
              <a:grpSpLocks/>
            </p:cNvGrpSpPr>
            <p:nvPr/>
          </p:nvGrpSpPr>
          <p:grpSpPr bwMode="auto">
            <a:xfrm>
              <a:off x="1828801" y="4765159"/>
              <a:ext cx="523875" cy="264836"/>
              <a:chOff x="1828801" y="4765159"/>
              <a:chExt cx="523875" cy="264836"/>
            </a:xfrm>
          </p:grpSpPr>
          <p:cxnSp>
            <p:nvCxnSpPr>
              <p:cNvPr id="21" name="Straight Arrow Connector 20"/>
              <p:cNvCxnSpPr/>
              <p:nvPr/>
            </p:nvCxnSpPr>
            <p:spPr bwMode="auto">
              <a:xfrm rot="5400000" flipH="1" flipV="1">
                <a:off x="1696788" y="4896914"/>
                <a:ext cx="265097"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bwMode="auto">
              <a:xfrm rot="5400000" flipH="1" flipV="1">
                <a:off x="2219212" y="4896914"/>
                <a:ext cx="265097" cy="158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Connector 22"/>
              <p:cNvCxnSpPr/>
              <p:nvPr/>
            </p:nvCxnSpPr>
            <p:spPr bwMode="auto">
              <a:xfrm>
                <a:off x="1830131" y="5030256"/>
                <a:ext cx="522423"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20" name="TextBox 19"/>
            <p:cNvSpPr txBox="1"/>
            <p:nvPr/>
          </p:nvSpPr>
          <p:spPr>
            <a:xfrm>
              <a:off x="1407747" y="5058828"/>
              <a:ext cx="1411653" cy="400084"/>
            </a:xfrm>
            <a:prstGeom prst="rect">
              <a:avLst/>
            </a:prstGeom>
            <a:noFill/>
          </p:spPr>
          <p:txBody>
            <a:bodyPr>
              <a:spAutoFit/>
            </a:bodyPr>
            <a:lstStyle/>
            <a:p>
              <a:pPr>
                <a:defRPr/>
              </a:pPr>
              <a:r>
                <a:rPr lang="en-US" sz="1350" dirty="0">
                  <a:effectLst>
                    <a:outerShdw blurRad="50800" dist="38100" dir="2700000" algn="tl" rotWithShape="0">
                      <a:prstClr val="black">
                        <a:alpha val="40000"/>
                      </a:prstClr>
                    </a:outerShdw>
                  </a:effectLst>
                  <a:latin typeface="Tele-GroteskNor" charset="0"/>
                </a:rPr>
                <a:t>User to User</a:t>
              </a:r>
            </a:p>
          </p:txBody>
        </p:sp>
      </p:grpSp>
      <p:grpSp>
        <p:nvGrpSpPr>
          <p:cNvPr id="24" name="Group 74"/>
          <p:cNvGrpSpPr>
            <a:grpSpLocks/>
          </p:cNvGrpSpPr>
          <p:nvPr/>
        </p:nvGrpSpPr>
        <p:grpSpPr bwMode="auto">
          <a:xfrm>
            <a:off x="4540016" y="1691878"/>
            <a:ext cx="4274911" cy="1451372"/>
            <a:chOff x="4770244" y="1684338"/>
            <a:chExt cx="4138017" cy="1935162"/>
          </a:xfrm>
        </p:grpSpPr>
        <p:grpSp>
          <p:nvGrpSpPr>
            <p:cNvPr id="26" name="Group 6"/>
            <p:cNvGrpSpPr>
              <a:grpSpLocks/>
            </p:cNvGrpSpPr>
            <p:nvPr/>
          </p:nvGrpSpPr>
          <p:grpSpPr bwMode="auto">
            <a:xfrm>
              <a:off x="4770244" y="1684338"/>
              <a:ext cx="4138017" cy="350837"/>
              <a:chOff x="340" y="799"/>
              <a:chExt cx="2259" cy="438"/>
            </a:xfrm>
          </p:grpSpPr>
          <p:sp>
            <p:nvSpPr>
              <p:cNvPr id="28" name="Text Box 83"/>
              <p:cNvSpPr txBox="1">
                <a:spLocks noChangeArrowheads="1"/>
              </p:cNvSpPr>
              <p:nvPr>
                <p:custDataLst>
                  <p:tags r:id="rId1"/>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54000" tIns="27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350" b="1">
                    <a:solidFill>
                      <a:schemeClr val="bg1"/>
                    </a:solidFill>
                    <a:cs typeface="Arial" charset="0"/>
                  </a:rPr>
                  <a:t>abcd</a:t>
                </a:r>
              </a:p>
            </p:txBody>
          </p:sp>
          <p:sp>
            <p:nvSpPr>
              <p:cNvPr id="29"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675" b="1">
                  <a:latin typeface="Arial" charset="0"/>
                  <a:cs typeface="Arial" charset="0"/>
                </a:endParaRPr>
              </a:p>
            </p:txBody>
          </p:sp>
          <p:sp>
            <p:nvSpPr>
              <p:cNvPr id="30"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sz="1350"/>
              </a:p>
            </p:txBody>
          </p:sp>
          <p:sp>
            <p:nvSpPr>
              <p:cNvPr id="31" name="AutoShape 10"/>
              <p:cNvSpPr>
                <a:spLocks noChangeArrowheads="1"/>
              </p:cNvSpPr>
              <p:nvPr/>
            </p:nvSpPr>
            <p:spPr bwMode="auto">
              <a:xfrm>
                <a:off x="342" y="1123"/>
                <a:ext cx="2174" cy="114"/>
              </a:xfrm>
              <a:prstGeom prst="roundRect">
                <a:avLst>
                  <a:gd name="adj" fmla="val 0"/>
                </a:avLst>
              </a:prstGeom>
              <a:solidFill>
                <a:schemeClr val="tx1"/>
              </a:solidFill>
              <a:ln w="9525">
                <a:solidFill>
                  <a:schemeClr val="tx1"/>
                </a:solidFill>
                <a:round/>
                <a:headEnd/>
                <a:tailEnd/>
              </a:ln>
            </p:spPr>
            <p:txBody>
              <a:bodyPr anchor="b"/>
              <a:lstStyle/>
              <a:p>
                <a:endParaRPr lang="en-US" sz="1350"/>
              </a:p>
            </p:txBody>
          </p:sp>
          <p:sp>
            <p:nvSpPr>
              <p:cNvPr id="32" name="Text Box 11"/>
              <p:cNvSpPr txBox="1">
                <a:spLocks noChangeArrowheads="1"/>
              </p:cNvSpPr>
              <p:nvPr/>
            </p:nvSpPr>
            <p:spPr bwMode="auto">
              <a:xfrm>
                <a:off x="422" y="958"/>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00" tIns="2700" rIns="2700" bIns="27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en-US" sz="1350" b="1" dirty="0">
                    <a:solidFill>
                      <a:schemeClr val="bg1"/>
                    </a:solidFill>
                    <a:cs typeface="Arial" charset="0"/>
                  </a:rPr>
                  <a:t>User-to-User</a:t>
                </a:r>
                <a:endParaRPr lang="de-DE" sz="1500" dirty="0"/>
              </a:p>
            </p:txBody>
          </p:sp>
        </p:grpSp>
        <p:sp>
          <p:nvSpPr>
            <p:cNvPr id="27" name="Text Box 25"/>
            <p:cNvSpPr txBox="1">
              <a:spLocks noChangeArrowheads="1"/>
            </p:cNvSpPr>
            <p:nvPr/>
          </p:nvSpPr>
          <p:spPr bwMode="auto">
            <a:xfrm>
              <a:off x="4867275" y="2152650"/>
              <a:ext cx="37242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spcBef>
                  <a:spcPct val="0"/>
                </a:spcBef>
                <a:spcAft>
                  <a:spcPct val="30000"/>
                </a:spcAft>
                <a:buSzTx/>
                <a:buFont typeface="Wingdings" pitchFamily="2" charset="2"/>
                <a:buChar char="§"/>
              </a:pPr>
              <a:r>
                <a:rPr lang="en-US" sz="1050" dirty="0"/>
                <a:t>Recommendations are made by finding users with similar tastes. Jane and Tim both liked Item 2 and disliked Item 3; it seems they might have similar taste, which suggests that in general Jane agrees with Tim. This makes Item 1 a good recommendation for Tim.</a:t>
              </a:r>
              <a:br>
                <a:rPr lang="en-US" sz="1050" dirty="0"/>
              </a:br>
              <a:r>
                <a:rPr lang="en-US" sz="1050" dirty="0"/>
                <a:t>This approach does not scale well for millions of users.</a:t>
              </a:r>
            </a:p>
          </p:txBody>
        </p:sp>
      </p:grpSp>
      <p:grpSp>
        <p:nvGrpSpPr>
          <p:cNvPr id="33" name="Group 84"/>
          <p:cNvGrpSpPr>
            <a:grpSpLocks/>
          </p:cNvGrpSpPr>
          <p:nvPr/>
        </p:nvGrpSpPr>
        <p:grpSpPr bwMode="auto">
          <a:xfrm>
            <a:off x="4534520" y="3406378"/>
            <a:ext cx="4151088" cy="1451372"/>
            <a:chOff x="4770244" y="1684340"/>
            <a:chExt cx="3987810" cy="1935160"/>
          </a:xfrm>
        </p:grpSpPr>
        <p:grpSp>
          <p:nvGrpSpPr>
            <p:cNvPr id="35" name="Group 6"/>
            <p:cNvGrpSpPr>
              <a:grpSpLocks/>
            </p:cNvGrpSpPr>
            <p:nvPr/>
          </p:nvGrpSpPr>
          <p:grpSpPr bwMode="auto">
            <a:xfrm>
              <a:off x="4770244" y="1684340"/>
              <a:ext cx="3987810" cy="350838"/>
              <a:chOff x="340" y="799"/>
              <a:chExt cx="2177" cy="438"/>
            </a:xfrm>
          </p:grpSpPr>
          <p:sp>
            <p:nvSpPr>
              <p:cNvPr id="37"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675" b="1">
                  <a:latin typeface="Arial" charset="0"/>
                  <a:cs typeface="Arial" charset="0"/>
                </a:endParaRPr>
              </a:p>
            </p:txBody>
          </p:sp>
          <p:sp>
            <p:nvSpPr>
              <p:cNvPr id="38"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sz="1350"/>
              </a:p>
            </p:txBody>
          </p:sp>
          <p:sp>
            <p:nvSpPr>
              <p:cNvPr id="39" name="AutoShape 10"/>
              <p:cNvSpPr>
                <a:spLocks noChangeArrowheads="1"/>
              </p:cNvSpPr>
              <p:nvPr/>
            </p:nvSpPr>
            <p:spPr bwMode="auto">
              <a:xfrm>
                <a:off x="342" y="1123"/>
                <a:ext cx="2174" cy="114"/>
              </a:xfrm>
              <a:prstGeom prst="roundRect">
                <a:avLst>
                  <a:gd name="adj" fmla="val 0"/>
                </a:avLst>
              </a:prstGeom>
              <a:solidFill>
                <a:schemeClr val="tx1"/>
              </a:solidFill>
              <a:ln w="9525">
                <a:solidFill>
                  <a:schemeClr val="tx1"/>
                </a:solidFill>
                <a:round/>
                <a:headEnd/>
                <a:tailEnd/>
              </a:ln>
            </p:spPr>
            <p:txBody>
              <a:bodyPr anchor="b"/>
              <a:lstStyle/>
              <a:p>
                <a:endParaRPr lang="en-US" sz="1350"/>
              </a:p>
            </p:txBody>
          </p:sp>
          <p:sp>
            <p:nvSpPr>
              <p:cNvPr id="40" name="Text Box 11"/>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700" tIns="2700" rIns="2700" bIns="27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en-US" sz="1350" b="1" dirty="0">
                    <a:solidFill>
                      <a:schemeClr val="bg1"/>
                    </a:solidFill>
                    <a:cs typeface="Arial" charset="0"/>
                  </a:rPr>
                  <a:t>Item-to-Item</a:t>
                </a:r>
                <a:endParaRPr lang="de-DE" sz="1500" dirty="0"/>
              </a:p>
            </p:txBody>
          </p:sp>
        </p:grpSp>
        <p:sp>
          <p:nvSpPr>
            <p:cNvPr id="36" name="Text Box 25"/>
            <p:cNvSpPr txBox="1">
              <a:spLocks noChangeArrowheads="1"/>
            </p:cNvSpPr>
            <p:nvPr/>
          </p:nvSpPr>
          <p:spPr bwMode="auto">
            <a:xfrm>
              <a:off x="4867275" y="2152650"/>
              <a:ext cx="37242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spcBef>
                  <a:spcPct val="0"/>
                </a:spcBef>
                <a:spcAft>
                  <a:spcPct val="30000"/>
                </a:spcAft>
                <a:buSzTx/>
                <a:buFont typeface="Wingdings" pitchFamily="2" charset="2"/>
                <a:buChar char="§"/>
              </a:pPr>
              <a:r>
                <a:rPr lang="en-US" sz="1050" dirty="0"/>
                <a:t>Recommendations are made by finding items that have similar appeal to many users. </a:t>
              </a:r>
              <a:br>
                <a:rPr lang="en-US" sz="1050" dirty="0"/>
              </a:br>
              <a:r>
                <a:rPr lang="en-US" sz="1050" dirty="0"/>
                <a:t>Tom and Sandra are two users who liked both Item 1 and Item 4. That suggests that, in general, people who liked Item 4 will also like item 1, so Item 1 will be recommended to Tim. This approach is scalable to millions of users and millions of items.</a:t>
              </a:r>
            </a:p>
          </p:txBody>
        </p:sp>
      </p:grpSp>
    </p:spTree>
    <p:extLst>
      <p:ext uri="{BB962C8B-B14F-4D97-AF65-F5344CB8AC3E}">
        <p14:creationId xmlns:p14="http://schemas.microsoft.com/office/powerpoint/2010/main" val="98418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Memorization vs generalization</a:t>
            </a:r>
          </a:p>
        </p:txBody>
      </p:sp>
      <p:sp>
        <p:nvSpPr>
          <p:cNvPr id="3" name="Content Placeholder 2"/>
          <p:cNvSpPr>
            <a:spLocks noGrp="1"/>
          </p:cNvSpPr>
          <p:nvPr>
            <p:ph idx="1"/>
          </p:nvPr>
        </p:nvSpPr>
        <p:spPr/>
        <p:txBody>
          <a:bodyPr/>
          <a:lstStyle/>
          <a:p>
            <a:r>
              <a:rPr lang="en-US" dirty="0"/>
              <a:t>Memorization </a:t>
            </a:r>
          </a:p>
          <a:p>
            <a:pPr lvl="1"/>
            <a:r>
              <a:rPr lang="en-US" dirty="0"/>
              <a:t>learning the frequent co-occurrence of items or features and exploiting the correlation available in the historical data. </a:t>
            </a:r>
          </a:p>
          <a:p>
            <a:pPr lvl="1"/>
            <a:r>
              <a:rPr lang="en-US" dirty="0"/>
              <a:t>more topical and directly relevant to the items on which users have already performed actions.</a:t>
            </a:r>
          </a:p>
          <a:p>
            <a:r>
              <a:rPr lang="en-US" dirty="0"/>
              <a:t>Generalization</a:t>
            </a:r>
          </a:p>
          <a:p>
            <a:pPr lvl="1"/>
            <a:r>
              <a:rPr lang="en-US" dirty="0"/>
              <a:t>based on transitivity of correlation and explores new feature combinations that have never or rarely occurred in the past.</a:t>
            </a:r>
          </a:p>
          <a:p>
            <a:pPr lvl="1"/>
            <a:r>
              <a:rPr lang="en-US" dirty="0"/>
              <a:t>generalization tends to improve the diversity of the recommended items.</a:t>
            </a:r>
          </a:p>
          <a:p>
            <a:r>
              <a:rPr lang="en-US" dirty="0"/>
              <a:t>One challenge in recommender systems is to achieve both memorization and generalization. </a:t>
            </a:r>
          </a:p>
        </p:txBody>
      </p:sp>
    </p:spTree>
    <p:extLst>
      <p:ext uri="{BB962C8B-B14F-4D97-AF65-F5344CB8AC3E}">
        <p14:creationId xmlns:p14="http://schemas.microsoft.com/office/powerpoint/2010/main" val="25013697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Model-based methods</a:t>
            </a:r>
          </a:p>
        </p:txBody>
      </p:sp>
      <p:sp>
        <p:nvSpPr>
          <p:cNvPr id="3" name="Content Placeholder 2"/>
          <p:cNvSpPr>
            <a:spLocks noGrp="1"/>
          </p:cNvSpPr>
          <p:nvPr>
            <p:ph idx="1"/>
          </p:nvPr>
        </p:nvSpPr>
        <p:spPr/>
        <p:txBody>
          <a:bodyPr/>
          <a:lstStyle/>
          <a:p>
            <a:r>
              <a:rPr lang="en-US" dirty="0"/>
              <a:t>In model-based methods, machine learning and data mining methods are used in the context of predictive models. In cases where the model is parameterized, the parameters of this model are learned within the context of an optimization framework. </a:t>
            </a:r>
          </a:p>
          <a:p>
            <a:pPr marL="0" indent="0">
              <a:buNone/>
            </a:pPr>
            <a:endParaRPr lang="en-US" dirty="0"/>
          </a:p>
          <a:p>
            <a:r>
              <a:rPr lang="en-US" dirty="0"/>
              <a:t>Some examples of such model-based methods include decision trees, rule-based models, Bayesian methods and latent factor models. </a:t>
            </a:r>
          </a:p>
          <a:p>
            <a:pPr marL="0" indent="0">
              <a:buNone/>
            </a:pPr>
            <a:endParaRPr lang="en-US" dirty="0"/>
          </a:p>
          <a:p>
            <a:r>
              <a:rPr lang="en-US" dirty="0"/>
              <a:t>Many of these methods, such as latent factor models, have a high level of coverage even for sparse ratings matrices.</a:t>
            </a:r>
          </a:p>
        </p:txBody>
      </p:sp>
    </p:spTree>
    <p:extLst>
      <p:ext uri="{BB962C8B-B14F-4D97-AF65-F5344CB8AC3E}">
        <p14:creationId xmlns:p14="http://schemas.microsoft.com/office/powerpoint/2010/main" val="199757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a:t>
            </a:r>
          </a:p>
        </p:txBody>
      </p:sp>
      <p:sp>
        <p:nvSpPr>
          <p:cNvPr id="3" name="Content Placeholder 2"/>
          <p:cNvSpPr>
            <a:spLocks noGrp="1"/>
          </p:cNvSpPr>
          <p:nvPr>
            <p:ph idx="1"/>
          </p:nvPr>
        </p:nvSpPr>
        <p:spPr/>
        <p:txBody>
          <a:bodyPr>
            <a:normAutofit/>
          </a:bodyPr>
          <a:lstStyle/>
          <a:p>
            <a:pPr marL="0" indent="0">
              <a:buNone/>
            </a:pPr>
            <a:r>
              <a:rPr lang="en-US" altLang="en-US" sz="1400" dirty="0"/>
              <a:t>Recommendation systems</a:t>
            </a:r>
          </a:p>
        </p:txBody>
      </p:sp>
    </p:spTree>
    <p:extLst>
      <p:ext uri="{BB962C8B-B14F-4D97-AF65-F5344CB8AC3E}">
        <p14:creationId xmlns:p14="http://schemas.microsoft.com/office/powerpoint/2010/main" val="3000420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Nearest </a:t>
            </a:r>
            <a:r>
              <a:rPr lang="en-US" dirty="0" smtClean="0"/>
              <a:t>neighbor</a:t>
            </a:r>
            <a:endParaRPr lang="en-US" dirty="0"/>
          </a:p>
        </p:txBody>
      </p:sp>
      <p:sp>
        <p:nvSpPr>
          <p:cNvPr id="3" name="Content Placeholder 2"/>
          <p:cNvSpPr>
            <a:spLocks noGrp="1"/>
          </p:cNvSpPr>
          <p:nvPr>
            <p:ph idx="1"/>
          </p:nvPr>
        </p:nvSpPr>
        <p:spPr/>
        <p:txBody>
          <a:bodyPr>
            <a:normAutofit/>
          </a:bodyPr>
          <a:lstStyle/>
          <a:p>
            <a:pPr marL="0" indent="0">
              <a:buNone/>
            </a:pPr>
            <a:r>
              <a:rPr lang="en-US" altLang="en-US" dirty="0">
                <a:sym typeface="Wingdings" pitchFamily="2" charset="2"/>
              </a:rPr>
              <a:t>Summary of the nearest neighbor collaborative filtering.</a:t>
            </a:r>
          </a:p>
          <a:p>
            <a:pPr marL="0" indent="0">
              <a:buNone/>
            </a:pPr>
            <a:endParaRPr lang="en-US" altLang="en-US" dirty="0">
              <a:sym typeface="Wingdings" pitchFamily="2" charset="2"/>
            </a:endParaRPr>
          </a:p>
          <a:p>
            <a:r>
              <a:rPr lang="en-US" altLang="en-US" dirty="0">
                <a:sym typeface="Wingdings" pitchFamily="2" charset="2"/>
              </a:rPr>
              <a:t>Set up data</a:t>
            </a:r>
          </a:p>
          <a:p>
            <a:r>
              <a:rPr lang="en-US" altLang="en-US" dirty="0">
                <a:sym typeface="Wingdings" pitchFamily="2" charset="2"/>
              </a:rPr>
              <a:t>Construct rating matric</a:t>
            </a:r>
          </a:p>
          <a:p>
            <a:r>
              <a:rPr lang="en-US" altLang="en-US" dirty="0">
                <a:sym typeface="Wingdings" pitchFamily="2" charset="2"/>
              </a:rPr>
              <a:t>Find the k-nearest neighbor</a:t>
            </a:r>
          </a:p>
          <a:p>
            <a:r>
              <a:rPr lang="en-US" altLang="en-US" dirty="0">
                <a:sym typeface="Wingdings" pitchFamily="2" charset="2"/>
              </a:rPr>
              <a:t>Find n top recommendation</a:t>
            </a:r>
          </a:p>
          <a:p>
            <a:pPr marL="0" indent="0">
              <a:buNone/>
            </a:pPr>
            <a:endParaRPr lang="en-US" altLang="en-US" dirty="0">
              <a:sym typeface="Wingdings" pitchFamily="2" charset="2"/>
            </a:endParaRPr>
          </a:p>
        </p:txBody>
      </p:sp>
    </p:spTree>
    <p:extLst>
      <p:ext uri="{BB962C8B-B14F-4D97-AF65-F5344CB8AC3E}">
        <p14:creationId xmlns:p14="http://schemas.microsoft.com/office/powerpoint/2010/main" val="353345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65AC-2128-4C4D-AF12-A8559065A5B3}"/>
              </a:ext>
            </a:extLst>
          </p:cNvPr>
          <p:cNvSpPr>
            <a:spLocks noGrp="1"/>
          </p:cNvSpPr>
          <p:nvPr>
            <p:ph type="title"/>
          </p:nvPr>
        </p:nvSpPr>
        <p:spPr/>
        <p:txBody>
          <a:bodyPr/>
          <a:lstStyle/>
          <a:p>
            <a:r>
              <a:rPr lang="en-CA" dirty="0"/>
              <a:t>Collaborative filtering - factorization</a:t>
            </a:r>
          </a:p>
        </p:txBody>
      </p:sp>
      <p:sp>
        <p:nvSpPr>
          <p:cNvPr id="3" name="Content Placeholder 2">
            <a:extLst>
              <a:ext uri="{FF2B5EF4-FFF2-40B4-BE49-F238E27FC236}">
                <a16:creationId xmlns:a16="http://schemas.microsoft.com/office/drawing/2014/main" id="{037F30F0-ACB3-4741-AADD-84842FBFC9FA}"/>
              </a:ext>
            </a:extLst>
          </p:cNvPr>
          <p:cNvSpPr>
            <a:spLocks noGrp="1"/>
          </p:cNvSpPr>
          <p:nvPr>
            <p:ph idx="1"/>
          </p:nvPr>
        </p:nvSpPr>
        <p:spPr/>
        <p:txBody>
          <a:bodyPr>
            <a:normAutofit/>
          </a:bodyPr>
          <a:lstStyle/>
          <a:p>
            <a:r>
              <a:rPr lang="en-US" dirty="0"/>
              <a:t>The factorization splits this matrix into row factors and column factors that are essentially user and item </a:t>
            </a:r>
            <a:r>
              <a:rPr lang="en-CA" dirty="0"/>
              <a:t>embeddings</a:t>
            </a:r>
          </a:p>
        </p:txBody>
      </p:sp>
      <p:pic>
        <p:nvPicPr>
          <p:cNvPr id="4" name="Picture 3">
            <a:extLst>
              <a:ext uri="{FF2B5EF4-FFF2-40B4-BE49-F238E27FC236}">
                <a16:creationId xmlns:a16="http://schemas.microsoft.com/office/drawing/2014/main" id="{5C632568-C935-4FDF-86D5-35AF70B56B2D}"/>
              </a:ext>
            </a:extLst>
          </p:cNvPr>
          <p:cNvPicPr>
            <a:picLocks noChangeAspect="1"/>
          </p:cNvPicPr>
          <p:nvPr/>
        </p:nvPicPr>
        <p:blipFill>
          <a:blip r:embed="rId2"/>
          <a:stretch>
            <a:fillRect/>
          </a:stretch>
        </p:blipFill>
        <p:spPr>
          <a:xfrm>
            <a:off x="1841260" y="1899203"/>
            <a:ext cx="6721319" cy="2847582"/>
          </a:xfrm>
          <a:prstGeom prst="rect">
            <a:avLst/>
          </a:prstGeom>
        </p:spPr>
      </p:pic>
    </p:spTree>
    <p:extLst>
      <p:ext uri="{BB962C8B-B14F-4D97-AF65-F5344CB8AC3E}">
        <p14:creationId xmlns:p14="http://schemas.microsoft.com/office/powerpoint/2010/main" val="2445204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graphicFrame>
        <p:nvGraphicFramePr>
          <p:cNvPr id="4" name="Content Placeholder 6"/>
          <p:cNvGraphicFramePr>
            <a:graphicFrameLocks noGrp="1"/>
          </p:cNvGraphicFramePr>
          <p:nvPr>
            <p:ph idx="1"/>
            <p:extLst>
              <p:ext uri="{D42A27DB-BD31-4B8C-83A1-F6EECF244321}">
                <p14:modId xmlns:p14="http://schemas.microsoft.com/office/powerpoint/2010/main" val="552595317"/>
              </p:ext>
            </p:extLst>
          </p:nvPr>
        </p:nvGraphicFramePr>
        <p:xfrm>
          <a:off x="1678940" y="822960"/>
          <a:ext cx="7132320" cy="3748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0947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Deep Neural Networks for Recommendation</a:t>
            </a:r>
          </a:p>
        </p:txBody>
      </p:sp>
      <p:sp>
        <p:nvSpPr>
          <p:cNvPr id="3" name="Content Placeholder 2"/>
          <p:cNvSpPr>
            <a:spLocks noGrp="1"/>
          </p:cNvSpPr>
          <p:nvPr>
            <p:ph idx="1"/>
          </p:nvPr>
        </p:nvSpPr>
        <p:spPr/>
        <p:txBody>
          <a:bodyPr/>
          <a:lstStyle/>
          <a:p>
            <a:r>
              <a:rPr lang="en-US" dirty="0"/>
              <a:t>Deep neural networks are composite in the sense that multiple neural building blocks can be composed into a single (gigantic) differentiable function and trained end-to-end.</a:t>
            </a:r>
          </a:p>
          <a:p>
            <a:r>
              <a:rPr lang="en-US" dirty="0"/>
              <a:t>Nonlinear Transformation.</a:t>
            </a:r>
          </a:p>
          <a:p>
            <a:r>
              <a:rPr lang="en-US" dirty="0"/>
              <a:t>Reduce the effort in hand-craft feature design.</a:t>
            </a:r>
          </a:p>
          <a:p>
            <a:r>
              <a:rPr lang="en-US" dirty="0"/>
              <a:t>Enables recommendation models to include heterogeneous content information such as text, images, audio and even video</a:t>
            </a:r>
          </a:p>
          <a:p>
            <a:r>
              <a:rPr lang="en-US" dirty="0"/>
              <a:t>Sequence Modelling</a:t>
            </a:r>
          </a:p>
          <a:p>
            <a:r>
              <a:rPr lang="en-US" dirty="0"/>
              <a:t>Flexibility</a:t>
            </a:r>
          </a:p>
        </p:txBody>
      </p:sp>
    </p:spTree>
    <p:extLst>
      <p:ext uri="{BB962C8B-B14F-4D97-AF65-F5344CB8AC3E}">
        <p14:creationId xmlns:p14="http://schemas.microsoft.com/office/powerpoint/2010/main" val="1854827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9A1A-6AEC-4F7B-B80A-153D366D10E7}"/>
              </a:ext>
            </a:extLst>
          </p:cNvPr>
          <p:cNvSpPr>
            <a:spLocks noGrp="1"/>
          </p:cNvSpPr>
          <p:nvPr>
            <p:ph type="title"/>
          </p:nvPr>
        </p:nvSpPr>
        <p:spPr/>
        <p:txBody>
          <a:bodyPr>
            <a:normAutofit/>
          </a:bodyPr>
          <a:lstStyle/>
          <a:p>
            <a:r>
              <a:rPr lang="en-CA" dirty="0"/>
              <a:t>Case study - Movie recommendation</a:t>
            </a:r>
          </a:p>
        </p:txBody>
      </p:sp>
      <p:sp>
        <p:nvSpPr>
          <p:cNvPr id="3" name="Content Placeholder 2">
            <a:extLst>
              <a:ext uri="{FF2B5EF4-FFF2-40B4-BE49-F238E27FC236}">
                <a16:creationId xmlns:a16="http://schemas.microsoft.com/office/drawing/2014/main" id="{9C8FB519-D0A7-48ED-B548-9976C62F2597}"/>
              </a:ext>
            </a:extLst>
          </p:cNvPr>
          <p:cNvSpPr>
            <a:spLocks noGrp="1"/>
          </p:cNvSpPr>
          <p:nvPr>
            <p:ph idx="1"/>
          </p:nvPr>
        </p:nvSpPr>
        <p:spPr>
          <a:xfrm>
            <a:off x="1578250" y="1186547"/>
            <a:ext cx="2790916" cy="3394472"/>
          </a:xfrm>
        </p:spPr>
        <p:txBody>
          <a:bodyPr>
            <a:normAutofit/>
          </a:bodyPr>
          <a:lstStyle/>
          <a:p>
            <a:r>
              <a:rPr lang="en-CA" sz="1200" dirty="0"/>
              <a:t>Feature set 1</a:t>
            </a:r>
          </a:p>
          <a:p>
            <a:pPr lvl="1"/>
            <a:r>
              <a:rPr lang="en-CA" sz="1200" dirty="0"/>
              <a:t>Genres</a:t>
            </a:r>
          </a:p>
          <a:p>
            <a:pPr lvl="1"/>
            <a:r>
              <a:rPr lang="en-CA" sz="1200" dirty="0"/>
              <a:t>Themes</a:t>
            </a:r>
          </a:p>
          <a:p>
            <a:pPr lvl="1"/>
            <a:r>
              <a:rPr lang="en-CA" sz="1200" dirty="0"/>
              <a:t>Actors/directors involved</a:t>
            </a:r>
          </a:p>
          <a:p>
            <a:pPr lvl="1"/>
            <a:r>
              <a:rPr lang="en-CA" sz="1200" dirty="0"/>
              <a:t>Professional ratings</a:t>
            </a:r>
          </a:p>
          <a:p>
            <a:pPr lvl="1"/>
            <a:r>
              <a:rPr lang="en-CA" sz="1200" dirty="0">
                <a:solidFill>
                  <a:schemeClr val="tx2"/>
                </a:solidFill>
              </a:rPr>
              <a:t>Movie summary text</a:t>
            </a:r>
          </a:p>
          <a:p>
            <a:pPr lvl="1"/>
            <a:r>
              <a:rPr lang="en-CA" sz="1200" dirty="0">
                <a:solidFill>
                  <a:schemeClr val="tx2"/>
                </a:solidFill>
              </a:rPr>
              <a:t>Stills from movie</a:t>
            </a:r>
          </a:p>
          <a:p>
            <a:pPr lvl="1"/>
            <a:r>
              <a:rPr lang="en-CA" sz="1200" dirty="0">
                <a:solidFill>
                  <a:schemeClr val="tx2"/>
                </a:solidFill>
              </a:rPr>
              <a:t>Movie trailer</a:t>
            </a:r>
          </a:p>
          <a:p>
            <a:pPr lvl="1"/>
            <a:r>
              <a:rPr lang="en-CA" sz="1200" dirty="0">
                <a:solidFill>
                  <a:schemeClr val="tx2"/>
                </a:solidFill>
              </a:rPr>
              <a:t>Professional reviews</a:t>
            </a:r>
          </a:p>
        </p:txBody>
      </p:sp>
      <p:sp>
        <p:nvSpPr>
          <p:cNvPr id="4" name="Content Placeholder 2">
            <a:extLst>
              <a:ext uri="{FF2B5EF4-FFF2-40B4-BE49-F238E27FC236}">
                <a16:creationId xmlns:a16="http://schemas.microsoft.com/office/drawing/2014/main" id="{3B06D46B-C58D-4CE1-8DD9-CA744D010C18}"/>
              </a:ext>
            </a:extLst>
          </p:cNvPr>
          <p:cNvSpPr txBox="1">
            <a:spLocks/>
          </p:cNvSpPr>
          <p:nvPr/>
        </p:nvSpPr>
        <p:spPr>
          <a:xfrm>
            <a:off x="3936460" y="1151170"/>
            <a:ext cx="2790916"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200" dirty="0"/>
              <a:t>Feature set 2</a:t>
            </a:r>
          </a:p>
          <a:p>
            <a:pPr lvl="1"/>
            <a:r>
              <a:rPr lang="en-US" sz="1200" dirty="0"/>
              <a:t>User ratings</a:t>
            </a:r>
          </a:p>
          <a:p>
            <a:pPr lvl="1"/>
            <a:r>
              <a:rPr lang="en-US" sz="1200" dirty="0"/>
              <a:t>User views</a:t>
            </a:r>
          </a:p>
          <a:p>
            <a:pPr lvl="1"/>
            <a:r>
              <a:rPr lang="en-US" sz="1200" dirty="0"/>
              <a:t>User wish list/cart history</a:t>
            </a:r>
          </a:p>
          <a:p>
            <a:pPr lvl="1"/>
            <a:r>
              <a:rPr lang="en-US" sz="1200" dirty="0"/>
              <a:t>User purchase/return history</a:t>
            </a:r>
          </a:p>
          <a:p>
            <a:pPr lvl="1"/>
            <a:r>
              <a:rPr lang="en-US" sz="1200" dirty="0">
                <a:solidFill>
                  <a:schemeClr val="tx2"/>
                </a:solidFill>
              </a:rPr>
              <a:t>User reviews</a:t>
            </a:r>
          </a:p>
          <a:p>
            <a:pPr lvl="1"/>
            <a:r>
              <a:rPr lang="en-US" sz="1200" dirty="0">
                <a:solidFill>
                  <a:schemeClr val="tx2"/>
                </a:solidFill>
              </a:rPr>
              <a:t>User-answered questions</a:t>
            </a:r>
          </a:p>
          <a:p>
            <a:pPr lvl="1"/>
            <a:r>
              <a:rPr lang="en-US" sz="1200" dirty="0">
                <a:solidFill>
                  <a:schemeClr val="tx2"/>
                </a:solidFill>
              </a:rPr>
              <a:t>User-submitted photos</a:t>
            </a:r>
          </a:p>
          <a:p>
            <a:pPr lvl="1"/>
            <a:r>
              <a:rPr lang="en-US" sz="1200" dirty="0">
                <a:solidFill>
                  <a:schemeClr val="tx2"/>
                </a:solidFill>
              </a:rPr>
              <a:t>User-submitted videos</a:t>
            </a:r>
            <a:endParaRPr lang="en-CA" sz="1200" dirty="0">
              <a:solidFill>
                <a:schemeClr val="tx2"/>
              </a:solidFill>
            </a:endParaRPr>
          </a:p>
        </p:txBody>
      </p:sp>
      <p:sp>
        <p:nvSpPr>
          <p:cNvPr id="5" name="Content Placeholder 2">
            <a:extLst>
              <a:ext uri="{FF2B5EF4-FFF2-40B4-BE49-F238E27FC236}">
                <a16:creationId xmlns:a16="http://schemas.microsoft.com/office/drawing/2014/main" id="{0B60F323-9D42-464C-B34F-7DE94FBF246D}"/>
              </a:ext>
            </a:extLst>
          </p:cNvPr>
          <p:cNvSpPr txBox="1">
            <a:spLocks/>
          </p:cNvSpPr>
          <p:nvPr/>
        </p:nvSpPr>
        <p:spPr>
          <a:xfrm>
            <a:off x="6523274" y="1151170"/>
            <a:ext cx="241662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CA" sz="1200" dirty="0"/>
              <a:t>Feature set 3</a:t>
            </a:r>
          </a:p>
          <a:p>
            <a:pPr lvl="1"/>
            <a:r>
              <a:rPr lang="en-US" sz="1200" dirty="0"/>
              <a:t>Demographic information Knowledge-based</a:t>
            </a:r>
          </a:p>
          <a:p>
            <a:pPr lvl="1"/>
            <a:r>
              <a:rPr lang="en-US" sz="1200" dirty="0"/>
              <a:t>Location/country/language</a:t>
            </a:r>
          </a:p>
          <a:p>
            <a:pPr lvl="1"/>
            <a:r>
              <a:rPr lang="en-US" sz="1200" dirty="0"/>
              <a:t>Genre preferences</a:t>
            </a:r>
          </a:p>
          <a:p>
            <a:pPr lvl="1"/>
            <a:r>
              <a:rPr lang="en-US" sz="1200" dirty="0"/>
              <a:t>Global filters</a:t>
            </a:r>
          </a:p>
          <a:p>
            <a:pPr lvl="1"/>
            <a:r>
              <a:rPr lang="en-US" sz="1200" dirty="0">
                <a:solidFill>
                  <a:schemeClr val="tx2"/>
                </a:solidFill>
              </a:rPr>
              <a:t>User “about me” snippets</a:t>
            </a:r>
          </a:p>
          <a:p>
            <a:pPr lvl="1"/>
            <a:endParaRPr lang="en-CA" sz="1200" dirty="0"/>
          </a:p>
        </p:txBody>
      </p:sp>
    </p:spTree>
    <p:extLst>
      <p:ext uri="{BB962C8B-B14F-4D97-AF65-F5344CB8AC3E}">
        <p14:creationId xmlns:p14="http://schemas.microsoft.com/office/powerpoint/2010/main" val="3164447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 Potential Limitations</a:t>
            </a:r>
          </a:p>
        </p:txBody>
      </p:sp>
      <p:sp>
        <p:nvSpPr>
          <p:cNvPr id="3" name="Content Placeholder 2"/>
          <p:cNvSpPr>
            <a:spLocks noGrp="1"/>
          </p:cNvSpPr>
          <p:nvPr>
            <p:ph idx="1"/>
          </p:nvPr>
        </p:nvSpPr>
        <p:spPr/>
        <p:txBody>
          <a:bodyPr/>
          <a:lstStyle/>
          <a:p>
            <a:r>
              <a:rPr lang="en-US" dirty="0"/>
              <a:t>Interpretability</a:t>
            </a:r>
          </a:p>
          <a:p>
            <a:r>
              <a:rPr lang="en-US" dirty="0"/>
              <a:t>Data Requirement</a:t>
            </a:r>
          </a:p>
          <a:p>
            <a:r>
              <a:rPr lang="en-US" dirty="0"/>
              <a:t>Extensive Hyper-parameter Tuning</a:t>
            </a:r>
          </a:p>
        </p:txBody>
      </p:sp>
    </p:spTree>
    <p:extLst>
      <p:ext uri="{BB962C8B-B14F-4D97-AF65-F5344CB8AC3E}">
        <p14:creationId xmlns:p14="http://schemas.microsoft.com/office/powerpoint/2010/main" val="1046003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0889-7C8C-4ECE-88BA-74CF9D9C32EC}"/>
              </a:ext>
            </a:extLst>
          </p:cNvPr>
          <p:cNvSpPr>
            <a:spLocks noGrp="1"/>
          </p:cNvSpPr>
          <p:nvPr>
            <p:ph type="title"/>
          </p:nvPr>
        </p:nvSpPr>
        <p:spPr/>
        <p:txBody>
          <a:bodyPr/>
          <a:lstStyle/>
          <a:p>
            <a:r>
              <a:rPr lang="en-CA" dirty="0"/>
              <a:t>Hybrid model</a:t>
            </a:r>
          </a:p>
        </p:txBody>
      </p:sp>
      <p:pic>
        <p:nvPicPr>
          <p:cNvPr id="5" name="Picture 4">
            <a:extLst>
              <a:ext uri="{FF2B5EF4-FFF2-40B4-BE49-F238E27FC236}">
                <a16:creationId xmlns:a16="http://schemas.microsoft.com/office/drawing/2014/main" id="{AFC9215A-934C-4F80-B01E-3445E4786069}"/>
              </a:ext>
            </a:extLst>
          </p:cNvPr>
          <p:cNvPicPr>
            <a:picLocks noChangeAspect="1"/>
          </p:cNvPicPr>
          <p:nvPr/>
        </p:nvPicPr>
        <p:blipFill>
          <a:blip r:embed="rId2"/>
          <a:stretch>
            <a:fillRect/>
          </a:stretch>
        </p:blipFill>
        <p:spPr>
          <a:xfrm>
            <a:off x="4762500" y="1338943"/>
            <a:ext cx="1147828" cy="3117396"/>
          </a:xfrm>
          <a:prstGeom prst="rect">
            <a:avLst/>
          </a:prstGeom>
        </p:spPr>
      </p:pic>
      <p:pic>
        <p:nvPicPr>
          <p:cNvPr id="7" name="Picture 6">
            <a:extLst>
              <a:ext uri="{FF2B5EF4-FFF2-40B4-BE49-F238E27FC236}">
                <a16:creationId xmlns:a16="http://schemas.microsoft.com/office/drawing/2014/main" id="{B55A45B7-D61B-46D4-AE3B-113D78CE227E}"/>
              </a:ext>
            </a:extLst>
          </p:cNvPr>
          <p:cNvPicPr>
            <a:picLocks noChangeAspect="1"/>
          </p:cNvPicPr>
          <p:nvPr/>
        </p:nvPicPr>
        <p:blipFill>
          <a:blip r:embed="rId3"/>
          <a:stretch>
            <a:fillRect/>
          </a:stretch>
        </p:blipFill>
        <p:spPr>
          <a:xfrm>
            <a:off x="6982323" y="2473775"/>
            <a:ext cx="1327134" cy="902153"/>
          </a:xfrm>
          <a:prstGeom prst="rect">
            <a:avLst/>
          </a:prstGeom>
        </p:spPr>
      </p:pic>
      <p:sp>
        <p:nvSpPr>
          <p:cNvPr id="8" name="Arrow: Right 7">
            <a:extLst>
              <a:ext uri="{FF2B5EF4-FFF2-40B4-BE49-F238E27FC236}">
                <a16:creationId xmlns:a16="http://schemas.microsoft.com/office/drawing/2014/main" id="{7DE6C81F-2E9A-4CCD-A2BE-134C80FDE05B}"/>
              </a:ext>
            </a:extLst>
          </p:cNvPr>
          <p:cNvSpPr/>
          <p:nvPr/>
        </p:nvSpPr>
        <p:spPr>
          <a:xfrm>
            <a:off x="3861707" y="1559379"/>
            <a:ext cx="710293" cy="289696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9" name="Arrow: Right 8">
            <a:extLst>
              <a:ext uri="{FF2B5EF4-FFF2-40B4-BE49-F238E27FC236}">
                <a16:creationId xmlns:a16="http://schemas.microsoft.com/office/drawing/2014/main" id="{FEE62DB9-F26E-4799-9046-2C590EB2B728}"/>
              </a:ext>
            </a:extLst>
          </p:cNvPr>
          <p:cNvSpPr/>
          <p:nvPr/>
        </p:nvSpPr>
        <p:spPr>
          <a:xfrm>
            <a:off x="6229350" y="1812471"/>
            <a:ext cx="489857" cy="235131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97C0CA76-C26C-426C-8D5E-63548B469DA4}"/>
              </a:ext>
            </a:extLst>
          </p:cNvPr>
          <p:cNvPicPr>
            <a:picLocks noChangeAspect="1"/>
          </p:cNvPicPr>
          <p:nvPr/>
        </p:nvPicPr>
        <p:blipFill>
          <a:blip r:embed="rId4"/>
          <a:stretch>
            <a:fillRect/>
          </a:stretch>
        </p:blipFill>
        <p:spPr>
          <a:xfrm>
            <a:off x="2037735" y="1206273"/>
            <a:ext cx="1504950" cy="3171825"/>
          </a:xfrm>
          <a:prstGeom prst="rect">
            <a:avLst/>
          </a:prstGeom>
        </p:spPr>
      </p:pic>
    </p:spTree>
    <p:extLst>
      <p:ext uri="{BB962C8B-B14F-4D97-AF65-F5344CB8AC3E}">
        <p14:creationId xmlns:p14="http://schemas.microsoft.com/office/powerpoint/2010/main" val="929856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2D35-8976-461C-94C1-B2ADF0529BEA}"/>
              </a:ext>
            </a:extLst>
          </p:cNvPr>
          <p:cNvSpPr>
            <a:spLocks noGrp="1"/>
          </p:cNvSpPr>
          <p:nvPr>
            <p:ph type="title"/>
          </p:nvPr>
        </p:nvSpPr>
        <p:spPr/>
        <p:txBody>
          <a:bodyPr/>
          <a:lstStyle/>
          <a:p>
            <a:r>
              <a:rPr lang="en-CA" dirty="0"/>
              <a:t>You tube recommendation system</a:t>
            </a:r>
          </a:p>
        </p:txBody>
      </p:sp>
      <p:pic>
        <p:nvPicPr>
          <p:cNvPr id="4" name="Content Placeholder 3">
            <a:extLst>
              <a:ext uri="{FF2B5EF4-FFF2-40B4-BE49-F238E27FC236}">
                <a16:creationId xmlns:a16="http://schemas.microsoft.com/office/drawing/2014/main" id="{B9539C2B-06E3-495B-8C55-C037DDAECFB1}"/>
              </a:ext>
            </a:extLst>
          </p:cNvPr>
          <p:cNvPicPr>
            <a:picLocks noGrp="1" noChangeAspect="1"/>
          </p:cNvPicPr>
          <p:nvPr>
            <p:ph idx="1"/>
          </p:nvPr>
        </p:nvPicPr>
        <p:blipFill>
          <a:blip r:embed="rId2"/>
          <a:stretch>
            <a:fillRect/>
          </a:stretch>
        </p:blipFill>
        <p:spPr>
          <a:xfrm>
            <a:off x="2678124" y="1200150"/>
            <a:ext cx="5048227" cy="3394075"/>
          </a:xfrm>
          <a:prstGeom prst="rect">
            <a:avLst/>
          </a:prstGeom>
        </p:spPr>
      </p:pic>
      <p:sp>
        <p:nvSpPr>
          <p:cNvPr id="5" name="Rectangle 4">
            <a:extLst>
              <a:ext uri="{FF2B5EF4-FFF2-40B4-BE49-F238E27FC236}">
                <a16:creationId xmlns:a16="http://schemas.microsoft.com/office/drawing/2014/main" id="{154E1A87-A488-466C-8A63-CD205AFA0B50}"/>
              </a:ext>
            </a:extLst>
          </p:cNvPr>
          <p:cNvSpPr/>
          <p:nvPr/>
        </p:nvSpPr>
        <p:spPr>
          <a:xfrm>
            <a:off x="2030095" y="4594225"/>
            <a:ext cx="6343650" cy="300082"/>
          </a:xfrm>
          <a:prstGeom prst="rect">
            <a:avLst/>
          </a:prstGeom>
        </p:spPr>
        <p:txBody>
          <a:bodyPr wrap="square">
            <a:spAutoFit/>
          </a:bodyPr>
          <a:lstStyle/>
          <a:p>
            <a:r>
              <a:rPr lang="en-CA" sz="1350" dirty="0">
                <a:hlinkClick r:id="rId3"/>
              </a:rPr>
              <a:t>https://storage.googleapis.com/pub-tools-public-publication-data/pdf/45530.pdf</a:t>
            </a:r>
            <a:r>
              <a:rPr lang="en-CA" sz="1350" dirty="0"/>
              <a:t> </a:t>
            </a:r>
          </a:p>
        </p:txBody>
      </p:sp>
    </p:spTree>
    <p:extLst>
      <p:ext uri="{BB962C8B-B14F-4D97-AF65-F5344CB8AC3E}">
        <p14:creationId xmlns:p14="http://schemas.microsoft.com/office/powerpoint/2010/main" val="2965285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A77A-5FD0-4BAA-9FCB-0CEB02414509}"/>
              </a:ext>
            </a:extLst>
          </p:cNvPr>
          <p:cNvSpPr>
            <a:spLocks noGrp="1"/>
          </p:cNvSpPr>
          <p:nvPr>
            <p:ph type="title"/>
          </p:nvPr>
        </p:nvSpPr>
        <p:spPr/>
        <p:txBody>
          <a:bodyPr/>
          <a:lstStyle/>
          <a:p>
            <a:r>
              <a:rPr lang="en-CA" dirty="0"/>
              <a:t>Candidate generation</a:t>
            </a:r>
          </a:p>
        </p:txBody>
      </p:sp>
      <p:pic>
        <p:nvPicPr>
          <p:cNvPr id="4" name="Content Placeholder 3">
            <a:extLst>
              <a:ext uri="{FF2B5EF4-FFF2-40B4-BE49-F238E27FC236}">
                <a16:creationId xmlns:a16="http://schemas.microsoft.com/office/drawing/2014/main" id="{A7361137-67F4-4C41-B436-C5BFEB7B82CD}"/>
              </a:ext>
            </a:extLst>
          </p:cNvPr>
          <p:cNvPicPr>
            <a:picLocks noGrp="1" noChangeAspect="1"/>
          </p:cNvPicPr>
          <p:nvPr>
            <p:ph idx="1"/>
          </p:nvPr>
        </p:nvPicPr>
        <p:blipFill>
          <a:blip r:embed="rId2"/>
          <a:stretch>
            <a:fillRect/>
          </a:stretch>
        </p:blipFill>
        <p:spPr>
          <a:xfrm>
            <a:off x="2881993" y="948752"/>
            <a:ext cx="4748893" cy="3988769"/>
          </a:xfrm>
          <a:prstGeom prst="rect">
            <a:avLst/>
          </a:prstGeom>
        </p:spPr>
      </p:pic>
      <p:sp>
        <p:nvSpPr>
          <p:cNvPr id="5" name="Rectangle 4">
            <a:extLst>
              <a:ext uri="{FF2B5EF4-FFF2-40B4-BE49-F238E27FC236}">
                <a16:creationId xmlns:a16="http://schemas.microsoft.com/office/drawing/2014/main" id="{C4369684-ADD6-46FB-A575-B970F93B8CAA}"/>
              </a:ext>
            </a:extLst>
          </p:cNvPr>
          <p:cNvSpPr/>
          <p:nvPr/>
        </p:nvSpPr>
        <p:spPr>
          <a:xfrm>
            <a:off x="2173029" y="4787480"/>
            <a:ext cx="6343650" cy="300082"/>
          </a:xfrm>
          <a:prstGeom prst="rect">
            <a:avLst/>
          </a:prstGeom>
        </p:spPr>
        <p:txBody>
          <a:bodyPr wrap="square">
            <a:spAutoFit/>
          </a:bodyPr>
          <a:lstStyle/>
          <a:p>
            <a:r>
              <a:rPr lang="en-CA" sz="1350" dirty="0">
                <a:hlinkClick r:id="rId3"/>
              </a:rPr>
              <a:t>https://storage.googleapis.com/pub-tools-public-publication-data/pdf/45530.pdf</a:t>
            </a:r>
            <a:r>
              <a:rPr lang="en-CA" sz="1350" dirty="0"/>
              <a:t> </a:t>
            </a:r>
          </a:p>
        </p:txBody>
      </p:sp>
    </p:spTree>
    <p:extLst>
      <p:ext uri="{BB962C8B-B14F-4D97-AF65-F5344CB8AC3E}">
        <p14:creationId xmlns:p14="http://schemas.microsoft.com/office/powerpoint/2010/main" val="3228804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B1B9-7E68-4321-8FCB-609D40E800FF}"/>
              </a:ext>
            </a:extLst>
          </p:cNvPr>
          <p:cNvSpPr>
            <a:spLocks noGrp="1"/>
          </p:cNvSpPr>
          <p:nvPr>
            <p:ph type="title"/>
          </p:nvPr>
        </p:nvSpPr>
        <p:spPr/>
        <p:txBody>
          <a:bodyPr/>
          <a:lstStyle/>
          <a:p>
            <a:r>
              <a:rPr lang="en-CA" dirty="0"/>
              <a:t>Ranking</a:t>
            </a:r>
          </a:p>
        </p:txBody>
      </p:sp>
      <p:pic>
        <p:nvPicPr>
          <p:cNvPr id="4" name="Content Placeholder 3">
            <a:extLst>
              <a:ext uri="{FF2B5EF4-FFF2-40B4-BE49-F238E27FC236}">
                <a16:creationId xmlns:a16="http://schemas.microsoft.com/office/drawing/2014/main" id="{A06334E3-F9F2-4FE1-BEB3-AB5464E759D6}"/>
              </a:ext>
            </a:extLst>
          </p:cNvPr>
          <p:cNvPicPr>
            <a:picLocks noGrp="1" noChangeAspect="1"/>
          </p:cNvPicPr>
          <p:nvPr>
            <p:ph idx="1"/>
          </p:nvPr>
        </p:nvPicPr>
        <p:blipFill>
          <a:blip r:embed="rId2"/>
          <a:stretch>
            <a:fillRect/>
          </a:stretch>
        </p:blipFill>
        <p:spPr>
          <a:xfrm>
            <a:off x="2671395" y="1200150"/>
            <a:ext cx="5061684" cy="3394075"/>
          </a:xfrm>
          <a:prstGeom prst="rect">
            <a:avLst/>
          </a:prstGeom>
        </p:spPr>
      </p:pic>
      <p:sp>
        <p:nvSpPr>
          <p:cNvPr id="5" name="Rectangle 4">
            <a:extLst>
              <a:ext uri="{FF2B5EF4-FFF2-40B4-BE49-F238E27FC236}">
                <a16:creationId xmlns:a16="http://schemas.microsoft.com/office/drawing/2014/main" id="{FDD77DDC-D7C4-4756-9192-C611F0A60EBC}"/>
              </a:ext>
            </a:extLst>
          </p:cNvPr>
          <p:cNvSpPr/>
          <p:nvPr/>
        </p:nvSpPr>
        <p:spPr>
          <a:xfrm>
            <a:off x="2030095" y="4594225"/>
            <a:ext cx="6343650" cy="300082"/>
          </a:xfrm>
          <a:prstGeom prst="rect">
            <a:avLst/>
          </a:prstGeom>
        </p:spPr>
        <p:txBody>
          <a:bodyPr wrap="square">
            <a:spAutoFit/>
          </a:bodyPr>
          <a:lstStyle/>
          <a:p>
            <a:r>
              <a:rPr lang="en-CA" sz="1350" dirty="0">
                <a:hlinkClick r:id="rId3"/>
              </a:rPr>
              <a:t>https://storage.googleapis.com/pub-tools-public-publication-data/pdf/45530.pdf</a:t>
            </a:r>
            <a:r>
              <a:rPr lang="en-CA" sz="1350" dirty="0"/>
              <a:t> </a:t>
            </a:r>
          </a:p>
        </p:txBody>
      </p:sp>
    </p:spTree>
    <p:extLst>
      <p:ext uri="{BB962C8B-B14F-4D97-AF65-F5344CB8AC3E}">
        <p14:creationId xmlns:p14="http://schemas.microsoft.com/office/powerpoint/2010/main" val="298449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1717040" y="1200150"/>
            <a:ext cx="6969760" cy="3577589"/>
          </a:xfrm>
        </p:spPr>
        <p:txBody>
          <a:bodyPr>
            <a:normAutofit fontScale="92500" lnSpcReduction="10000"/>
          </a:bodyPr>
          <a:lstStyle/>
          <a:p>
            <a:r>
              <a:rPr lang="en-US" sz="1400" dirty="0"/>
              <a:t>Recommendation engines help to identify products that a user may like based on what others watched in the past</a:t>
            </a:r>
          </a:p>
          <a:p>
            <a:endParaRPr lang="en-US" altLang="en-US" sz="1400" dirty="0"/>
          </a:p>
          <a:p>
            <a:r>
              <a:rPr lang="en-US" altLang="en-US" sz="1400" dirty="0"/>
              <a:t>Recommendation algorithm types</a:t>
            </a:r>
          </a:p>
          <a:p>
            <a:pPr lvl="1"/>
            <a:r>
              <a:rPr lang="en-US" altLang="en-US" sz="1400" dirty="0"/>
              <a:t>Content Based Filtering</a:t>
            </a:r>
          </a:p>
          <a:p>
            <a:pPr lvl="1"/>
            <a:r>
              <a:rPr lang="en-US" altLang="en-US" sz="1400" dirty="0"/>
              <a:t>Collaborative filtering</a:t>
            </a:r>
          </a:p>
          <a:p>
            <a:pPr lvl="1"/>
            <a:r>
              <a:rPr lang="en-US" altLang="en-US" sz="1400" dirty="0"/>
              <a:t>Knowledge based </a:t>
            </a:r>
          </a:p>
          <a:p>
            <a:pPr lvl="1"/>
            <a:r>
              <a:rPr lang="en-US" altLang="en-US" sz="1400" dirty="0"/>
              <a:t>Hybrid</a:t>
            </a:r>
          </a:p>
          <a:p>
            <a:endParaRPr lang="en-US" altLang="en-US" sz="1400" dirty="0"/>
          </a:p>
          <a:p>
            <a:r>
              <a:rPr lang="en-US" altLang="en-US" sz="1400" dirty="0"/>
              <a:t>Use cases:</a:t>
            </a:r>
          </a:p>
          <a:p>
            <a:pPr lvl="1"/>
            <a:r>
              <a:rPr lang="en-US" altLang="en-US" sz="1400" dirty="0"/>
              <a:t>People who bought this also bought …</a:t>
            </a:r>
          </a:p>
          <a:p>
            <a:pPr lvl="1"/>
            <a:r>
              <a:rPr lang="en-US" altLang="en-US" sz="1400" dirty="0"/>
              <a:t>Engagement (e.g. </a:t>
            </a:r>
            <a:r>
              <a:rPr lang="en-US" altLang="en-US" sz="1400" dirty="0" err="1"/>
              <a:t>youtube</a:t>
            </a:r>
            <a:r>
              <a:rPr lang="en-US" altLang="en-US" sz="1400" dirty="0"/>
              <a:t> recommendation)</a:t>
            </a:r>
          </a:p>
          <a:p>
            <a:pPr lvl="1"/>
            <a:r>
              <a:rPr lang="en-US" altLang="en-US" sz="1400" dirty="0"/>
              <a:t>Exploring new items</a:t>
            </a:r>
          </a:p>
          <a:p>
            <a:pPr lvl="1"/>
            <a:r>
              <a:rPr lang="en-US" altLang="en-US" sz="1400" dirty="0"/>
              <a:t>Change  behavior </a:t>
            </a:r>
          </a:p>
          <a:p>
            <a:pPr lvl="1"/>
            <a:r>
              <a:rPr lang="en-US" sz="1400" dirty="0"/>
              <a:t>80 percent of movies watched on Netflix came from recommendations</a:t>
            </a:r>
          </a:p>
          <a:p>
            <a:pPr lvl="1"/>
            <a:r>
              <a:rPr lang="en-US" sz="1400" dirty="0"/>
              <a:t>60 percent of video clicks came from home page recommendation in YouTube</a:t>
            </a:r>
          </a:p>
        </p:txBody>
      </p:sp>
    </p:spTree>
    <p:extLst>
      <p:ext uri="{BB962C8B-B14F-4D97-AF65-F5344CB8AC3E}">
        <p14:creationId xmlns:p14="http://schemas.microsoft.com/office/powerpoint/2010/main" val="3282293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Item2Vec</a:t>
            </a:r>
          </a:p>
        </p:txBody>
      </p:sp>
      <p:sp>
        <p:nvSpPr>
          <p:cNvPr id="3" name="Content Placeholder 2"/>
          <p:cNvSpPr>
            <a:spLocks noGrp="1"/>
          </p:cNvSpPr>
          <p:nvPr>
            <p:ph idx="1"/>
          </p:nvPr>
        </p:nvSpPr>
        <p:spPr/>
        <p:txBody>
          <a:bodyPr/>
          <a:lstStyle/>
          <a:p>
            <a:r>
              <a:rPr lang="en-US" dirty="0"/>
              <a:t>Item2vec is a deep learning technique based on word2vec.</a:t>
            </a:r>
          </a:p>
          <a:p>
            <a:r>
              <a:rPr lang="en-US" dirty="0"/>
              <a:t>It utilizes store purchase orders as contextual information, which implies that items bought under analogous circumstances are comparable</a:t>
            </a:r>
          </a:p>
        </p:txBody>
      </p:sp>
      <p:pic>
        <p:nvPicPr>
          <p:cNvPr id="5" name="Picture 4"/>
          <p:cNvPicPr>
            <a:picLocks noChangeAspect="1"/>
          </p:cNvPicPr>
          <p:nvPr/>
        </p:nvPicPr>
        <p:blipFill>
          <a:blip r:embed="rId2"/>
          <a:stretch>
            <a:fillRect/>
          </a:stretch>
        </p:blipFill>
        <p:spPr>
          <a:xfrm>
            <a:off x="3090088" y="2317541"/>
            <a:ext cx="3543300" cy="2410691"/>
          </a:xfrm>
          <a:prstGeom prst="rect">
            <a:avLst/>
          </a:prstGeom>
        </p:spPr>
      </p:pic>
      <p:sp>
        <p:nvSpPr>
          <p:cNvPr id="6" name="Rectangle 5"/>
          <p:cNvSpPr/>
          <p:nvPr/>
        </p:nvSpPr>
        <p:spPr>
          <a:xfrm>
            <a:off x="2353782" y="4843418"/>
            <a:ext cx="4514850" cy="300082"/>
          </a:xfrm>
          <a:prstGeom prst="rect">
            <a:avLst/>
          </a:prstGeom>
        </p:spPr>
        <p:txBody>
          <a:bodyPr wrap="square">
            <a:spAutoFit/>
          </a:bodyPr>
          <a:lstStyle/>
          <a:p>
            <a:r>
              <a:rPr lang="en-US" sz="1350" dirty="0">
                <a:hlinkClick r:id="rId3"/>
              </a:rPr>
              <a:t>https://arxiv.org/ftp/arxiv/papers/1603/1603.04259.pdf</a:t>
            </a:r>
            <a:r>
              <a:rPr lang="en-US" sz="1350" dirty="0"/>
              <a:t> </a:t>
            </a:r>
          </a:p>
        </p:txBody>
      </p:sp>
    </p:spTree>
    <p:extLst>
      <p:ext uri="{BB962C8B-B14F-4D97-AF65-F5344CB8AC3E}">
        <p14:creationId xmlns:p14="http://schemas.microsoft.com/office/powerpoint/2010/main" val="3346932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Item2Vec: Item Embedding</a:t>
            </a:r>
          </a:p>
        </p:txBody>
      </p:sp>
      <p:sp>
        <p:nvSpPr>
          <p:cNvPr id="3" name="Content Placeholder 2"/>
          <p:cNvSpPr>
            <a:spLocks noGrp="1"/>
          </p:cNvSpPr>
          <p:nvPr>
            <p:ph idx="1"/>
          </p:nvPr>
        </p:nvSpPr>
        <p:spPr/>
        <p:txBody>
          <a:bodyPr/>
          <a:lstStyle/>
          <a:p>
            <a:pPr algn="l" rtl="0"/>
            <a:r>
              <a:rPr lang="en-US" dirty="0"/>
              <a:t>Represent each item with a low-dimensional vector</a:t>
            </a:r>
          </a:p>
          <a:p>
            <a:pPr algn="l" rtl="0"/>
            <a:r>
              <a:rPr lang="en-US" dirty="0"/>
              <a:t>Item similarity = vector similarity</a:t>
            </a:r>
          </a:p>
          <a:p>
            <a:pPr algn="l" rtl="0"/>
            <a:r>
              <a:rPr lang="en-US" dirty="0"/>
              <a:t>Learned from users’ sessions.</a:t>
            </a:r>
          </a:p>
          <a:p>
            <a:pPr algn="l" rtl="0"/>
            <a:r>
              <a:rPr lang="en-US" dirty="0"/>
              <a:t>Inspired by Word2Vec</a:t>
            </a:r>
          </a:p>
          <a:p>
            <a:pPr lvl="1" algn="l" rtl="0"/>
            <a:r>
              <a:rPr lang="en-US" dirty="0"/>
              <a:t>Words = Items</a:t>
            </a:r>
          </a:p>
          <a:p>
            <a:pPr lvl="1" algn="l" rtl="0"/>
            <a:r>
              <a:rPr lang="en-US" dirty="0"/>
              <a:t>Sentences = Users’ Sessions</a:t>
            </a:r>
          </a:p>
          <a:p>
            <a:pPr algn="l" rtl="0"/>
            <a:endParaRPr lang="en-US" dirty="0"/>
          </a:p>
          <a:p>
            <a:pPr algn="l" rtl="0"/>
            <a:endParaRPr lang="en-US" dirty="0"/>
          </a:p>
        </p:txBody>
      </p:sp>
    </p:spTree>
    <p:extLst>
      <p:ext uri="{BB962C8B-B14F-4D97-AF65-F5344CB8AC3E}">
        <p14:creationId xmlns:p14="http://schemas.microsoft.com/office/powerpoint/2010/main" val="1494602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r>
              <a:rPr lang="en-US" dirty="0"/>
              <a:t> based Recommendation</a:t>
            </a:r>
          </a:p>
        </p:txBody>
      </p:sp>
      <p:sp>
        <p:nvSpPr>
          <p:cNvPr id="3" name="Content Placeholder 2"/>
          <p:cNvSpPr>
            <a:spLocks noGrp="1"/>
          </p:cNvSpPr>
          <p:nvPr>
            <p:ph idx="1"/>
          </p:nvPr>
        </p:nvSpPr>
        <p:spPr/>
        <p:txBody>
          <a:bodyPr/>
          <a:lstStyle/>
          <a:p>
            <a:r>
              <a:rPr lang="en-US" dirty="0"/>
              <a:t>Relationship with Missing Value Analysis</a:t>
            </a:r>
          </a:p>
          <a:p>
            <a:pPr lvl="1"/>
            <a:r>
              <a:rPr lang="en-US" dirty="0"/>
              <a:t>Collaborative filtering can be viewed as a (difficult) special case where the underlying data matrix is very </a:t>
            </a:r>
            <a:r>
              <a:rPr lang="en-US" i="1" dirty="0"/>
              <a:t>large </a:t>
            </a:r>
            <a:r>
              <a:rPr lang="en-US" dirty="0"/>
              <a:t>and </a:t>
            </a:r>
            <a:r>
              <a:rPr lang="en-US" i="1" dirty="0"/>
              <a:t>sparse</a:t>
            </a:r>
            <a:r>
              <a:rPr lang="en-US" dirty="0"/>
              <a:t>.</a:t>
            </a:r>
          </a:p>
          <a:p>
            <a:r>
              <a:rPr lang="en-US" dirty="0"/>
              <a:t>Two general ways of applying </a:t>
            </a:r>
            <a:r>
              <a:rPr lang="en-US" dirty="0" err="1"/>
              <a:t>autoencoder</a:t>
            </a:r>
            <a:r>
              <a:rPr lang="en-US" dirty="0"/>
              <a:t> to recommender system: </a:t>
            </a:r>
          </a:p>
          <a:p>
            <a:pPr lvl="1"/>
            <a:r>
              <a:rPr lang="en-US" dirty="0"/>
              <a:t>using </a:t>
            </a:r>
            <a:r>
              <a:rPr lang="en-US" dirty="0" err="1"/>
              <a:t>autoencoder</a:t>
            </a:r>
            <a:r>
              <a:rPr lang="en-US" dirty="0"/>
              <a:t> to learn lower-dimensional feature representations </a:t>
            </a:r>
          </a:p>
          <a:p>
            <a:pPr lvl="1"/>
            <a:r>
              <a:rPr lang="en-US" dirty="0"/>
              <a:t> Filling the blanks of the interaction matrix directly in the reconstruction layer. </a:t>
            </a:r>
          </a:p>
          <a:p>
            <a:r>
              <a:rPr lang="en-US" dirty="0"/>
              <a:t>Almost all the </a:t>
            </a:r>
            <a:r>
              <a:rPr lang="en-US" dirty="0" err="1"/>
              <a:t>autoencoder</a:t>
            </a:r>
            <a:r>
              <a:rPr lang="en-US" dirty="0"/>
              <a:t> variants such as </a:t>
            </a:r>
            <a:r>
              <a:rPr lang="en-US" dirty="0" err="1"/>
              <a:t>denoising</a:t>
            </a:r>
            <a:r>
              <a:rPr lang="en-US" dirty="0"/>
              <a:t> </a:t>
            </a:r>
            <a:r>
              <a:rPr lang="en-US" dirty="0" err="1"/>
              <a:t>autoencoder</a:t>
            </a:r>
            <a:r>
              <a:rPr lang="en-US" dirty="0"/>
              <a:t>, </a:t>
            </a:r>
            <a:r>
              <a:rPr lang="en-US" dirty="0" err="1"/>
              <a:t>variational</a:t>
            </a:r>
            <a:r>
              <a:rPr lang="en-US" dirty="0"/>
              <a:t> </a:t>
            </a:r>
            <a:r>
              <a:rPr lang="en-US" dirty="0" err="1"/>
              <a:t>autoencoder</a:t>
            </a:r>
            <a:r>
              <a:rPr lang="en-US" dirty="0"/>
              <a:t>, </a:t>
            </a:r>
            <a:r>
              <a:rPr lang="en-US" dirty="0" err="1"/>
              <a:t>contactive</a:t>
            </a:r>
            <a:r>
              <a:rPr lang="en-US" dirty="0"/>
              <a:t> </a:t>
            </a:r>
            <a:r>
              <a:rPr lang="en-US" dirty="0" err="1"/>
              <a:t>autoencoder</a:t>
            </a:r>
            <a:r>
              <a:rPr lang="en-US" dirty="0"/>
              <a:t> and marginalized </a:t>
            </a:r>
            <a:r>
              <a:rPr lang="en-US" dirty="0" err="1"/>
              <a:t>autoencoder</a:t>
            </a:r>
            <a:r>
              <a:rPr lang="en-US" dirty="0"/>
              <a:t> can be applied to recommendation task.</a:t>
            </a:r>
          </a:p>
        </p:txBody>
      </p:sp>
    </p:spTree>
    <p:extLst>
      <p:ext uri="{BB962C8B-B14F-4D97-AF65-F5344CB8AC3E}">
        <p14:creationId xmlns:p14="http://schemas.microsoft.com/office/powerpoint/2010/main" val="133521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Autoencoder</a:t>
            </a:r>
            <a:r>
              <a:rPr lang="en-US" dirty="0"/>
              <a:t> based Recommendation</a:t>
            </a:r>
          </a:p>
        </p:txBody>
      </p:sp>
      <p:pic>
        <p:nvPicPr>
          <p:cNvPr id="5" name="Content Placeholder 4">
            <a:extLst>
              <a:ext uri="{FF2B5EF4-FFF2-40B4-BE49-F238E27FC236}">
                <a16:creationId xmlns:a16="http://schemas.microsoft.com/office/drawing/2014/main" id="{83CD1F27-64E8-BC47-82AC-942EC8FD29C3}"/>
              </a:ext>
            </a:extLst>
          </p:cNvPr>
          <p:cNvPicPr>
            <a:picLocks noGrp="1" noChangeAspect="1"/>
          </p:cNvPicPr>
          <p:nvPr>
            <p:ph idx="1"/>
          </p:nvPr>
        </p:nvPicPr>
        <p:blipFill>
          <a:blip r:embed="rId2"/>
          <a:stretch>
            <a:fillRect/>
          </a:stretch>
        </p:blipFill>
        <p:spPr>
          <a:xfrm>
            <a:off x="1717675" y="1793345"/>
            <a:ext cx="6969125" cy="2207685"/>
          </a:xfrm>
        </p:spPr>
      </p:pic>
    </p:spTree>
    <p:extLst>
      <p:ext uri="{BB962C8B-B14F-4D97-AF65-F5344CB8AC3E}">
        <p14:creationId xmlns:p14="http://schemas.microsoft.com/office/powerpoint/2010/main" val="1261124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based Recommendation</a:t>
            </a:r>
          </a:p>
        </p:txBody>
      </p:sp>
      <p:sp>
        <p:nvSpPr>
          <p:cNvPr id="3" name="Content Placeholder 2"/>
          <p:cNvSpPr>
            <a:spLocks noGrp="1"/>
          </p:cNvSpPr>
          <p:nvPr>
            <p:ph idx="1"/>
          </p:nvPr>
        </p:nvSpPr>
        <p:spPr/>
        <p:txBody>
          <a:bodyPr/>
          <a:lstStyle/>
          <a:p>
            <a:r>
              <a:rPr lang="en-US" dirty="0"/>
              <a:t>Most of the CNNs based recommendation models utilize CNNs for feature extraction. </a:t>
            </a:r>
          </a:p>
          <a:p>
            <a:r>
              <a:rPr lang="en-US" dirty="0"/>
              <a:t>CNNs can be used for feature representation learning from multiple sources such as image, text, audio, video, etc.</a:t>
            </a:r>
          </a:p>
          <a:p>
            <a:r>
              <a:rPr lang="en-US" dirty="0"/>
              <a:t>The application could be </a:t>
            </a:r>
            <a:r>
              <a:rPr lang="en-CA" dirty="0"/>
              <a:t> Point-of-Interest (POI) recommendation, and proposed a visual content enhanced POI recommender system (VPOI)</a:t>
            </a:r>
            <a:endParaRPr lang="en-US" dirty="0"/>
          </a:p>
        </p:txBody>
      </p:sp>
    </p:spTree>
    <p:extLst>
      <p:ext uri="{BB962C8B-B14F-4D97-AF65-F5344CB8AC3E}">
        <p14:creationId xmlns:p14="http://schemas.microsoft.com/office/powerpoint/2010/main" val="1445398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Convolutional Neural Networks based Recommendation</a:t>
            </a:r>
          </a:p>
        </p:txBody>
      </p:sp>
      <p:sp>
        <p:nvSpPr>
          <p:cNvPr id="3" name="Content Placeholder 2"/>
          <p:cNvSpPr>
            <a:spLocks noGrp="1"/>
          </p:cNvSpPr>
          <p:nvPr>
            <p:ph idx="1"/>
          </p:nvPr>
        </p:nvSpPr>
        <p:spPr>
          <a:xfrm>
            <a:off x="1717040" y="1125720"/>
            <a:ext cx="7086718" cy="3394472"/>
          </a:xfrm>
        </p:spPr>
        <p:txBody>
          <a:bodyPr/>
          <a:lstStyle/>
          <a:p>
            <a:r>
              <a:rPr lang="en-CA" dirty="0"/>
              <a:t>build a movie recommender that only takes the movie thumbnail/poster as an input.</a:t>
            </a:r>
          </a:p>
          <a:p>
            <a:r>
              <a:rPr lang="en-CA" dirty="0"/>
              <a:t>The main idea is to create a movie poster image dataset and extract features from a pre-trained </a:t>
            </a:r>
            <a:r>
              <a:rPr lang="en-CA" b="1" dirty="0"/>
              <a:t> </a:t>
            </a:r>
            <a:r>
              <a:rPr lang="en-CA" dirty="0"/>
              <a:t>(</a:t>
            </a:r>
            <a:r>
              <a:rPr lang="en-CA" dirty="0" err="1"/>
              <a:t>ConvNet</a:t>
            </a:r>
            <a:r>
              <a:rPr lang="en-CA" dirty="0"/>
              <a:t>) trained on </a:t>
            </a:r>
            <a:r>
              <a:rPr lang="en-CA" dirty="0" err="1"/>
              <a:t>imagenet</a:t>
            </a:r>
            <a:r>
              <a:rPr lang="en-CA" dirty="0"/>
              <a:t>.</a:t>
            </a:r>
          </a:p>
          <a:p>
            <a:r>
              <a:rPr lang="en-CA" dirty="0"/>
              <a:t>Interest is in finding similar movie posters based on the visual aspects of the poster image</a:t>
            </a:r>
          </a:p>
          <a:p>
            <a:r>
              <a:rPr lang="en-CA" dirty="0"/>
              <a:t>At last use the Nearest Neighbors algorithm to cluster the similar posters.</a:t>
            </a:r>
            <a:r>
              <a:rPr lang="en-CA" dirty="0">
                <a:hlinkClick r:id="rId2"/>
              </a:rPr>
              <a:t> https://towardsdatascience.com/creating-a-movie-recommender-using-convolutional-neural-networks-be93e66464a7</a:t>
            </a:r>
            <a:endParaRPr lang="en-US" dirty="0"/>
          </a:p>
        </p:txBody>
      </p:sp>
      <p:pic>
        <p:nvPicPr>
          <p:cNvPr id="5" name="Picture 4">
            <a:extLst>
              <a:ext uri="{FF2B5EF4-FFF2-40B4-BE49-F238E27FC236}">
                <a16:creationId xmlns:a16="http://schemas.microsoft.com/office/drawing/2014/main" id="{33CB9720-B231-364D-97C4-8293022A7036}"/>
              </a:ext>
            </a:extLst>
          </p:cNvPr>
          <p:cNvPicPr>
            <a:picLocks noChangeAspect="1"/>
          </p:cNvPicPr>
          <p:nvPr/>
        </p:nvPicPr>
        <p:blipFill>
          <a:blip r:embed="rId3"/>
          <a:stretch>
            <a:fillRect/>
          </a:stretch>
        </p:blipFill>
        <p:spPr>
          <a:xfrm>
            <a:off x="2498652" y="3512401"/>
            <a:ext cx="5911702" cy="1631099"/>
          </a:xfrm>
          <a:prstGeom prst="rect">
            <a:avLst/>
          </a:prstGeom>
        </p:spPr>
      </p:pic>
    </p:spTree>
    <p:extLst>
      <p:ext uri="{BB962C8B-B14F-4D97-AF65-F5344CB8AC3E}">
        <p14:creationId xmlns:p14="http://schemas.microsoft.com/office/powerpoint/2010/main" val="1921002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Recurrent Neural Networks based Recommendation</a:t>
            </a:r>
          </a:p>
        </p:txBody>
      </p:sp>
      <p:sp>
        <p:nvSpPr>
          <p:cNvPr id="3" name="Content Placeholder 2"/>
          <p:cNvSpPr>
            <a:spLocks noGrp="1"/>
          </p:cNvSpPr>
          <p:nvPr>
            <p:ph idx="1"/>
          </p:nvPr>
        </p:nvSpPr>
        <p:spPr/>
        <p:txBody>
          <a:bodyPr/>
          <a:lstStyle/>
          <a:p>
            <a:r>
              <a:rPr lang="en-US" dirty="0"/>
              <a:t>RNNs are suitable for sequential data processing. </a:t>
            </a:r>
          </a:p>
          <a:p>
            <a:r>
              <a:rPr lang="en-US" dirty="0"/>
              <a:t>They are a natural choice for dealing with the temporal dynamics of interactions and sequential patterns of user </a:t>
            </a:r>
            <a:r>
              <a:rPr lang="en-US" dirty="0" err="1"/>
              <a:t>behaviours</a:t>
            </a:r>
            <a:r>
              <a:rPr lang="en-US" dirty="0"/>
              <a:t>, as well as side information with sequential signals, such as texts, audio, etc. </a:t>
            </a:r>
          </a:p>
          <a:p>
            <a:r>
              <a:rPr lang="en-US" dirty="0"/>
              <a:t>Session-based Recommendation without User identifier.</a:t>
            </a:r>
          </a:p>
          <a:p>
            <a:pPr lvl="1"/>
            <a:r>
              <a:rPr lang="en-US" dirty="0"/>
              <a:t>no access to user’s identifier and her long period consumption habits or long-term interests.</a:t>
            </a:r>
          </a:p>
        </p:txBody>
      </p:sp>
    </p:spTree>
    <p:extLst>
      <p:ext uri="{BB962C8B-B14F-4D97-AF65-F5344CB8AC3E}">
        <p14:creationId xmlns:p14="http://schemas.microsoft.com/office/powerpoint/2010/main" val="3658176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Recurrent Neural Networks based Recommendation</a:t>
            </a:r>
          </a:p>
        </p:txBody>
      </p:sp>
      <p:pic>
        <p:nvPicPr>
          <p:cNvPr id="5" name="Content Placeholder 4">
            <a:extLst>
              <a:ext uri="{FF2B5EF4-FFF2-40B4-BE49-F238E27FC236}">
                <a16:creationId xmlns:a16="http://schemas.microsoft.com/office/drawing/2014/main" id="{5181317F-F79F-5441-B307-8080AC2A5556}"/>
              </a:ext>
            </a:extLst>
          </p:cNvPr>
          <p:cNvPicPr>
            <a:picLocks noGrp="1" noChangeAspect="1"/>
          </p:cNvPicPr>
          <p:nvPr>
            <p:ph idx="1"/>
          </p:nvPr>
        </p:nvPicPr>
        <p:blipFill>
          <a:blip r:embed="rId2"/>
          <a:stretch>
            <a:fillRect/>
          </a:stretch>
        </p:blipFill>
        <p:spPr>
          <a:xfrm>
            <a:off x="2174240" y="1745231"/>
            <a:ext cx="5054600" cy="1003300"/>
          </a:xfrm>
        </p:spPr>
      </p:pic>
      <p:sp>
        <p:nvSpPr>
          <p:cNvPr id="8" name="Content Placeholder 2">
            <a:extLst>
              <a:ext uri="{FF2B5EF4-FFF2-40B4-BE49-F238E27FC236}">
                <a16:creationId xmlns:a16="http://schemas.microsoft.com/office/drawing/2014/main" id="{67BE9E44-E0D2-EC4F-AF52-1C2ED1ACB174}"/>
              </a:ext>
            </a:extLst>
          </p:cNvPr>
          <p:cNvSpPr txBox="1">
            <a:spLocks/>
          </p:cNvSpPr>
          <p:nvPr/>
        </p:nvSpPr>
        <p:spPr>
          <a:xfrm>
            <a:off x="1717040" y="1200151"/>
            <a:ext cx="6969760" cy="33944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6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We present a recurrent neural network to generate recommender on users opinion.</a:t>
            </a:r>
          </a:p>
          <a:p>
            <a:endParaRPr lang="en-US" dirty="0"/>
          </a:p>
          <a:p>
            <a:endParaRPr lang="en-US" dirty="0"/>
          </a:p>
          <a:p>
            <a:endParaRPr lang="en-US" dirty="0"/>
          </a:p>
          <a:p>
            <a:endParaRPr lang="en-US" dirty="0"/>
          </a:p>
          <a:p>
            <a:r>
              <a:rPr lang="en-US" dirty="0"/>
              <a:t>Pre-process the data and trained them using </a:t>
            </a:r>
            <a:r>
              <a:rPr lang="en-US" dirty="0" err="1"/>
              <a:t>GloVe</a:t>
            </a:r>
            <a:r>
              <a:rPr lang="en-US" dirty="0"/>
              <a:t>.</a:t>
            </a:r>
          </a:p>
        </p:txBody>
      </p:sp>
    </p:spTree>
    <p:extLst>
      <p:ext uri="{BB962C8B-B14F-4D97-AF65-F5344CB8AC3E}">
        <p14:creationId xmlns:p14="http://schemas.microsoft.com/office/powerpoint/2010/main" val="2525343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Reinforcement Learning for Recommendation</a:t>
            </a:r>
          </a:p>
        </p:txBody>
      </p:sp>
      <p:sp>
        <p:nvSpPr>
          <p:cNvPr id="3" name="Content Placeholder 2"/>
          <p:cNvSpPr>
            <a:spLocks noGrp="1"/>
          </p:cNvSpPr>
          <p:nvPr>
            <p:ph idx="1"/>
          </p:nvPr>
        </p:nvSpPr>
        <p:spPr/>
        <p:txBody>
          <a:bodyPr/>
          <a:lstStyle/>
          <a:p>
            <a:r>
              <a:rPr lang="en-US" dirty="0"/>
              <a:t>Most recommendation models consider the recommendation process as a static process, which makes it difficult to capture user’s temporal intentions and to respond in a timely manner.</a:t>
            </a:r>
          </a:p>
          <a:p>
            <a:r>
              <a:rPr lang="en-US" dirty="0"/>
              <a:t>Deep Reinforcement Learning can tackle the following three challenges: </a:t>
            </a:r>
          </a:p>
          <a:p>
            <a:pPr lvl="1"/>
            <a:r>
              <a:rPr lang="en-US" dirty="0"/>
              <a:t>dynamic changes of news content and user preference; </a:t>
            </a:r>
          </a:p>
          <a:p>
            <a:pPr lvl="1"/>
            <a:r>
              <a:rPr lang="en-US" dirty="0"/>
              <a:t>incorporating return pattern (to the service) of users; </a:t>
            </a:r>
          </a:p>
          <a:p>
            <a:pPr lvl="1"/>
            <a:r>
              <a:rPr lang="en-US" dirty="0"/>
              <a:t>increase diversity of recommendations</a:t>
            </a:r>
          </a:p>
        </p:txBody>
      </p:sp>
    </p:spTree>
    <p:extLst>
      <p:ext uri="{BB962C8B-B14F-4D97-AF65-F5344CB8AC3E}">
        <p14:creationId xmlns:p14="http://schemas.microsoft.com/office/powerpoint/2010/main" val="1620514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Reinforcement Learning for Recommendation</a:t>
            </a:r>
          </a:p>
        </p:txBody>
      </p:sp>
      <p:sp>
        <p:nvSpPr>
          <p:cNvPr id="3" name="Content Placeholder 2"/>
          <p:cNvSpPr>
            <a:spLocks noGrp="1"/>
          </p:cNvSpPr>
          <p:nvPr>
            <p:ph idx="1"/>
          </p:nvPr>
        </p:nvSpPr>
        <p:spPr/>
        <p:txBody>
          <a:bodyPr/>
          <a:lstStyle/>
          <a:p>
            <a:r>
              <a:rPr lang="en-CA" dirty="0"/>
              <a:t>It is also helpful to predict future behavior. For example, the recommender suggests the user buy a book. It buys it no problem and receives an immediate reward of 100. But it may also happen that the user will want to return that book in the future, penalizing us by -500. All future actions need to be taken into consideration. </a:t>
            </a:r>
            <a:endParaRPr lang="en-US" dirty="0"/>
          </a:p>
        </p:txBody>
      </p:sp>
      <p:pic>
        <p:nvPicPr>
          <p:cNvPr id="5" name="Picture 4">
            <a:extLst>
              <a:ext uri="{FF2B5EF4-FFF2-40B4-BE49-F238E27FC236}">
                <a16:creationId xmlns:a16="http://schemas.microsoft.com/office/drawing/2014/main" id="{B28275B2-B50C-1643-A8BB-D22156B9058D}"/>
              </a:ext>
            </a:extLst>
          </p:cNvPr>
          <p:cNvPicPr>
            <a:picLocks noChangeAspect="1"/>
          </p:cNvPicPr>
          <p:nvPr/>
        </p:nvPicPr>
        <p:blipFill>
          <a:blip r:embed="rId2"/>
          <a:stretch>
            <a:fillRect/>
          </a:stretch>
        </p:blipFill>
        <p:spPr>
          <a:xfrm>
            <a:off x="2802978" y="2506587"/>
            <a:ext cx="4797883" cy="2513802"/>
          </a:xfrm>
          <a:prstGeom prst="rect">
            <a:avLst/>
          </a:prstGeom>
        </p:spPr>
      </p:pic>
      <p:sp>
        <p:nvSpPr>
          <p:cNvPr id="6" name="Rectangle 5">
            <a:extLst>
              <a:ext uri="{FF2B5EF4-FFF2-40B4-BE49-F238E27FC236}">
                <a16:creationId xmlns:a16="http://schemas.microsoft.com/office/drawing/2014/main" id="{47F7FF5C-8FCA-8040-9EF1-976899B0C98D}"/>
              </a:ext>
            </a:extLst>
          </p:cNvPr>
          <p:cNvSpPr/>
          <p:nvPr/>
        </p:nvSpPr>
        <p:spPr>
          <a:xfrm>
            <a:off x="1565584" y="4897279"/>
            <a:ext cx="7527851" cy="246221"/>
          </a:xfrm>
          <a:prstGeom prst="rect">
            <a:avLst/>
          </a:prstGeom>
        </p:spPr>
        <p:txBody>
          <a:bodyPr wrap="square">
            <a:spAutoFit/>
          </a:bodyPr>
          <a:lstStyle/>
          <a:p>
            <a:r>
              <a:rPr lang="en-CA" sz="1000" dirty="0">
                <a:hlinkClick r:id="rId3"/>
              </a:rPr>
              <a:t>https://towardsdatascience.com/deep-reinforcement-learning-for-news-recommendation-part-1-architecture-5741b1a6ed56</a:t>
            </a:r>
            <a:endParaRPr lang="en-US" sz="1000" dirty="0"/>
          </a:p>
        </p:txBody>
      </p:sp>
    </p:spTree>
    <p:extLst>
      <p:ext uri="{BB962C8B-B14F-4D97-AF65-F5344CB8AC3E}">
        <p14:creationId xmlns:p14="http://schemas.microsoft.com/office/powerpoint/2010/main" val="3193207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233F6-40C3-460C-B935-27EBCA8323CA}"/>
              </a:ext>
            </a:extLst>
          </p:cNvPr>
          <p:cNvSpPr>
            <a:spLocks noGrp="1"/>
          </p:cNvSpPr>
          <p:nvPr>
            <p:ph type="title"/>
          </p:nvPr>
        </p:nvSpPr>
        <p:spPr/>
        <p:txBody>
          <a:bodyPr/>
          <a:lstStyle/>
          <a:p>
            <a:r>
              <a:rPr lang="en-US" dirty="0"/>
              <a:t>Key performance measures (KPIs)</a:t>
            </a:r>
            <a:endParaRPr lang="en-CA" dirty="0"/>
          </a:p>
        </p:txBody>
      </p:sp>
      <p:sp>
        <p:nvSpPr>
          <p:cNvPr id="3" name="Content Placeholder 2">
            <a:extLst>
              <a:ext uri="{FF2B5EF4-FFF2-40B4-BE49-F238E27FC236}">
                <a16:creationId xmlns:a16="http://schemas.microsoft.com/office/drawing/2014/main" id="{8D6953E6-14A9-4247-9A02-9D9DB6959AF6}"/>
              </a:ext>
            </a:extLst>
          </p:cNvPr>
          <p:cNvSpPr>
            <a:spLocks noGrp="1"/>
          </p:cNvSpPr>
          <p:nvPr>
            <p:ph idx="1"/>
          </p:nvPr>
        </p:nvSpPr>
        <p:spPr/>
        <p:txBody>
          <a:bodyPr/>
          <a:lstStyle/>
          <a:p>
            <a:r>
              <a:rPr lang="en-US" dirty="0"/>
              <a:t>Relevance</a:t>
            </a:r>
          </a:p>
          <a:p>
            <a:r>
              <a:rPr lang="en-US" dirty="0"/>
              <a:t>Novelty</a:t>
            </a:r>
          </a:p>
          <a:p>
            <a:r>
              <a:rPr lang="en-US" dirty="0"/>
              <a:t>Serendipity (unexpected &amp; surprising)</a:t>
            </a:r>
          </a:p>
          <a:p>
            <a:r>
              <a:rPr lang="en-US" dirty="0"/>
              <a:t>Diversity &amp; coverage (not all similar candidates)</a:t>
            </a:r>
          </a:p>
          <a:p>
            <a:r>
              <a:rPr lang="en-US" dirty="0"/>
              <a:t>Accuracy </a:t>
            </a:r>
          </a:p>
          <a:p>
            <a:r>
              <a:rPr lang="en-US" dirty="0"/>
              <a:t>Adaptation and context awareness</a:t>
            </a:r>
          </a:p>
          <a:p>
            <a:r>
              <a:rPr lang="en-US" dirty="0"/>
              <a:t>Trust, explanation</a:t>
            </a:r>
          </a:p>
          <a:p>
            <a:r>
              <a:rPr lang="en-US" dirty="0"/>
              <a:t>Scalability, responsibility, availability</a:t>
            </a:r>
          </a:p>
          <a:p>
            <a:endParaRPr lang="en-CA" dirty="0"/>
          </a:p>
        </p:txBody>
      </p:sp>
    </p:spTree>
    <p:extLst>
      <p:ext uri="{BB962C8B-B14F-4D97-AF65-F5344CB8AC3E}">
        <p14:creationId xmlns:p14="http://schemas.microsoft.com/office/powerpoint/2010/main" val="3492969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tretch>
            <a:fillRect/>
          </a:stretch>
        </p:blipFill>
        <p:spPr>
          <a:xfrm>
            <a:off x="2177592" y="1200151"/>
            <a:ext cx="4788817" cy="3394472"/>
          </a:xfrm>
          <a:prstGeom prst="rect">
            <a:avLst/>
          </a:prstGeom>
        </p:spPr>
      </p:pic>
      <p:sp>
        <p:nvSpPr>
          <p:cNvPr id="5" name="Rectangle 4"/>
          <p:cNvSpPr/>
          <p:nvPr/>
        </p:nvSpPr>
        <p:spPr>
          <a:xfrm>
            <a:off x="1518557" y="4705182"/>
            <a:ext cx="6858000" cy="276999"/>
          </a:xfrm>
          <a:prstGeom prst="rect">
            <a:avLst/>
          </a:prstGeom>
        </p:spPr>
        <p:txBody>
          <a:bodyPr wrap="square">
            <a:spAutoFit/>
          </a:bodyPr>
          <a:lstStyle/>
          <a:p>
            <a:r>
              <a:rPr lang="en-US" sz="1200" dirty="0">
                <a:hlinkClick r:id="rId3"/>
              </a:rPr>
              <a:t>http://www.personal.psu.edu/~gjz5038/paper/www2018_reinforceRec/www2018_reinforceRec.pdf</a:t>
            </a:r>
            <a:r>
              <a:rPr lang="en-US" sz="1200" dirty="0"/>
              <a:t> </a:t>
            </a:r>
          </a:p>
        </p:txBody>
      </p:sp>
    </p:spTree>
    <p:extLst>
      <p:ext uri="{BB962C8B-B14F-4D97-AF65-F5344CB8AC3E}">
        <p14:creationId xmlns:p14="http://schemas.microsoft.com/office/powerpoint/2010/main" val="820086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Deep Learning based Recommender System</a:t>
            </a:r>
          </a:p>
        </p:txBody>
      </p:sp>
      <p:pic>
        <p:nvPicPr>
          <p:cNvPr id="6" name="Content Placeholder 5"/>
          <p:cNvPicPr>
            <a:picLocks noGrp="1" noChangeAspect="1"/>
          </p:cNvPicPr>
          <p:nvPr>
            <p:ph idx="1"/>
          </p:nvPr>
        </p:nvPicPr>
        <p:blipFill>
          <a:blip r:embed="rId2"/>
          <a:stretch>
            <a:fillRect/>
          </a:stretch>
        </p:blipFill>
        <p:spPr>
          <a:xfrm>
            <a:off x="1577528" y="1200151"/>
            <a:ext cx="5988945" cy="3394472"/>
          </a:xfrm>
          <a:prstGeom prst="rect">
            <a:avLst/>
          </a:prstGeom>
        </p:spPr>
      </p:pic>
    </p:spTree>
    <p:extLst>
      <p:ext uri="{BB962C8B-B14F-4D97-AF65-F5344CB8AC3E}">
        <p14:creationId xmlns:p14="http://schemas.microsoft.com/office/powerpoint/2010/main" val="367142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Recommendation-Neural Network algorithm </a:t>
            </a:r>
          </a:p>
        </p:txBody>
      </p:sp>
      <p:sp>
        <p:nvSpPr>
          <p:cNvPr id="3" name="Content Placeholder 2"/>
          <p:cNvSpPr>
            <a:spLocks noGrp="1"/>
          </p:cNvSpPr>
          <p:nvPr>
            <p:ph idx="1"/>
          </p:nvPr>
        </p:nvSpPr>
        <p:spPr>
          <a:xfrm>
            <a:off x="2430780" y="1543051"/>
            <a:ext cx="5227320" cy="2545854"/>
          </a:xfrm>
        </p:spPr>
        <p:txBody>
          <a:bodyPr>
            <a:normAutofit/>
          </a:bodyPr>
          <a:lstStyle/>
          <a:p>
            <a:pPr marL="0" indent="0">
              <a:buNone/>
            </a:pPr>
            <a:endParaRPr lang="en-US" altLang="en-US" dirty="0">
              <a:sym typeface="Wingdings" pitchFamily="2" charset="2"/>
            </a:endParaRPr>
          </a:p>
          <a:p>
            <a:pPr marL="0" indent="0">
              <a:buNone/>
            </a:pPr>
            <a:endParaRPr lang="en-US" altLang="en-US" dirty="0">
              <a:sym typeface="Wingdings" pitchFamily="2" charset="2"/>
            </a:endParaRPr>
          </a:p>
        </p:txBody>
      </p:sp>
      <p:pic>
        <p:nvPicPr>
          <p:cNvPr id="7" name="Picture 6">
            <a:extLst>
              <a:ext uri="{FF2B5EF4-FFF2-40B4-BE49-F238E27FC236}">
                <a16:creationId xmlns:a16="http://schemas.microsoft.com/office/drawing/2014/main" id="{B0A22C5B-B703-F743-9351-89F7EC052032}"/>
              </a:ext>
            </a:extLst>
          </p:cNvPr>
          <p:cNvPicPr>
            <a:picLocks noChangeAspect="1"/>
          </p:cNvPicPr>
          <p:nvPr/>
        </p:nvPicPr>
        <p:blipFill>
          <a:blip r:embed="rId2"/>
          <a:stretch>
            <a:fillRect/>
          </a:stretch>
        </p:blipFill>
        <p:spPr>
          <a:xfrm>
            <a:off x="1985458" y="1204467"/>
            <a:ext cx="5173085" cy="3223022"/>
          </a:xfrm>
          <a:prstGeom prst="rect">
            <a:avLst/>
          </a:prstGeom>
        </p:spPr>
      </p:pic>
    </p:spTree>
    <p:extLst>
      <p:ext uri="{BB962C8B-B14F-4D97-AF65-F5344CB8AC3E}">
        <p14:creationId xmlns:p14="http://schemas.microsoft.com/office/powerpoint/2010/main" val="38869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Keras</a:t>
            </a:r>
            <a:r>
              <a:rPr lang="en-US" dirty="0"/>
              <a:t> models</a:t>
            </a:r>
          </a:p>
        </p:txBody>
      </p:sp>
      <p:sp>
        <p:nvSpPr>
          <p:cNvPr id="3" name="Content Placeholder 2"/>
          <p:cNvSpPr>
            <a:spLocks noGrp="1"/>
          </p:cNvSpPr>
          <p:nvPr>
            <p:ph idx="1"/>
          </p:nvPr>
        </p:nvSpPr>
        <p:spPr/>
        <p:txBody>
          <a:bodyPr/>
          <a:lstStyle/>
          <a:p>
            <a:r>
              <a:rPr lang="en-US" b="1" dirty="0"/>
              <a:t>Sequential</a:t>
            </a:r>
            <a:r>
              <a:rPr lang="en-US" dirty="0"/>
              <a:t> API:</a:t>
            </a:r>
          </a:p>
          <a:p>
            <a:pPr lvl="1"/>
            <a:r>
              <a:rPr lang="en-US" dirty="0"/>
              <a:t>allows to create models layer-by-layer for most problems. </a:t>
            </a:r>
          </a:p>
          <a:p>
            <a:pPr lvl="1"/>
            <a:r>
              <a:rPr lang="en-US" dirty="0"/>
              <a:t>not allow to create models that share layers or have multiple inputs or outputs.</a:t>
            </a:r>
          </a:p>
          <a:p>
            <a:r>
              <a:rPr lang="en-US" b="1" dirty="0"/>
              <a:t>Functional</a:t>
            </a:r>
            <a:r>
              <a:rPr lang="en-US" dirty="0"/>
              <a:t> API:</a:t>
            </a:r>
          </a:p>
          <a:p>
            <a:pPr lvl="1"/>
            <a:r>
              <a:rPr lang="en-US" dirty="0"/>
              <a:t>allows to create models that have a lot more flexibility as you can easily define models where layers connect to more than just the previous and next layers. </a:t>
            </a:r>
          </a:p>
          <a:p>
            <a:pPr lvl="1"/>
            <a:r>
              <a:rPr lang="en-US" dirty="0"/>
              <a:t>you can connect layers to (literally) any other layer. As a result, creating complex networks such as residual networks become possible.</a:t>
            </a:r>
          </a:p>
          <a:p>
            <a:endParaRPr lang="en-US" dirty="0"/>
          </a:p>
        </p:txBody>
      </p:sp>
    </p:spTree>
    <p:extLst>
      <p:ext uri="{BB962C8B-B14F-4D97-AF65-F5344CB8AC3E}">
        <p14:creationId xmlns:p14="http://schemas.microsoft.com/office/powerpoint/2010/main" val="950040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API</a:t>
            </a:r>
          </a:p>
        </p:txBody>
      </p:sp>
      <p:sp>
        <p:nvSpPr>
          <p:cNvPr id="3" name="Content Placeholder 2"/>
          <p:cNvSpPr>
            <a:spLocks noGrp="1"/>
          </p:cNvSpPr>
          <p:nvPr>
            <p:ph idx="1"/>
          </p:nvPr>
        </p:nvSpPr>
        <p:spPr/>
        <p:txBody>
          <a:bodyPr/>
          <a:lstStyle/>
          <a:p>
            <a:r>
              <a:rPr lang="en-US" dirty="0"/>
              <a:t>The layers can be defined and passed to the Sequential as an array:</a:t>
            </a:r>
          </a:p>
          <a:p>
            <a:endParaRPr lang="en-US" dirty="0"/>
          </a:p>
          <a:p>
            <a:endParaRPr lang="en-US" dirty="0"/>
          </a:p>
          <a:p>
            <a:endParaRPr lang="en-US" dirty="0"/>
          </a:p>
          <a:p>
            <a:r>
              <a:rPr lang="en-US" dirty="0"/>
              <a:t>Layers can also be added piecewise:</a:t>
            </a:r>
          </a:p>
          <a:p>
            <a:pPr marL="0" indent="0">
              <a:buNone/>
            </a:pPr>
            <a:r>
              <a:rPr lang="en-US" dirty="0"/>
              <a:t/>
            </a:r>
            <a:br>
              <a:rPr lang="en-US" dirty="0"/>
            </a:br>
            <a:endParaRPr lang="en-US" dirty="0"/>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07410030"/>
              </p:ext>
            </p:extLst>
          </p:nvPr>
        </p:nvGraphicFramePr>
        <p:xfrm>
          <a:off x="1657350" y="1649186"/>
          <a:ext cx="6286500" cy="708660"/>
        </p:xfrm>
        <a:graphic>
          <a:graphicData uri="http://schemas.openxmlformats.org/drawingml/2006/table">
            <a:tbl>
              <a:tblPr/>
              <a:tblGrid>
                <a:gridCol w="452785">
                  <a:extLst>
                    <a:ext uri="{9D8B030D-6E8A-4147-A177-3AD203B41FA5}">
                      <a16:colId xmlns:a16="http://schemas.microsoft.com/office/drawing/2014/main" val="142919940"/>
                    </a:ext>
                  </a:extLst>
                </a:gridCol>
                <a:gridCol w="5833715">
                  <a:extLst>
                    <a:ext uri="{9D8B030D-6E8A-4147-A177-3AD203B41FA5}">
                      <a16:colId xmlns:a16="http://schemas.microsoft.com/office/drawing/2014/main" val="2212853729"/>
                    </a:ext>
                  </a:extLst>
                </a:gridCol>
              </a:tblGrid>
              <a:tr h="685800">
                <a:tc>
                  <a:txBody>
                    <a:bodyPr/>
                    <a:lstStyle/>
                    <a:p>
                      <a:pPr algn="ctr" fontAlgn="base"/>
                      <a:r>
                        <a:rPr lang="en-US" sz="1400">
                          <a:solidFill>
                            <a:srgbClr val="5499DE"/>
                          </a:solidFill>
                          <a:effectLst/>
                          <a:latin typeface="inherit"/>
                        </a:rPr>
                        <a:t>1</a:t>
                      </a:r>
                    </a:p>
                    <a:p>
                      <a:pPr algn="ctr" fontAlgn="base"/>
                      <a:r>
                        <a:rPr lang="en-US" sz="1400">
                          <a:solidFill>
                            <a:srgbClr val="317CC5"/>
                          </a:solidFill>
                          <a:effectLst/>
                          <a:latin typeface="inherit"/>
                        </a:rPr>
                        <a:t>2</a:t>
                      </a:r>
                    </a:p>
                    <a:p>
                      <a:pPr algn="ctr" fontAlgn="base"/>
                      <a:r>
                        <a:rPr lang="en-US" sz="1400">
                          <a:solidFill>
                            <a:srgbClr val="5499DE"/>
                          </a:solidFill>
                          <a:effectLst/>
                          <a:latin typeface="inherit"/>
                        </a:rPr>
                        <a:t>3</a:t>
                      </a:r>
                    </a:p>
                  </a:txBody>
                  <a:tcPr marL="68580" marR="68580" marT="34290" marB="34290">
                    <a:lnL>
                      <a:noFill/>
                    </a:lnL>
                    <a:lnR>
                      <a:noFill/>
                    </a:lnR>
                    <a:lnT>
                      <a:noFill/>
                    </a:lnT>
                    <a:lnB>
                      <a:noFill/>
                    </a:lnB>
                    <a:solidFill>
                      <a:srgbClr val="DFEFFF"/>
                    </a:solidFill>
                  </a:tcPr>
                </a:tc>
                <a:tc>
                  <a:txBody>
                    <a:bodyPr/>
                    <a:lstStyle/>
                    <a:p>
                      <a:pPr algn="l" fontAlgn="base"/>
                      <a:r>
                        <a:rPr lang="en-US" sz="1400" dirty="0">
                          <a:solidFill>
                            <a:srgbClr val="004ED0"/>
                          </a:solidFill>
                          <a:effectLst/>
                          <a:latin typeface="inherit"/>
                        </a:rPr>
                        <a:t>from </a:t>
                      </a:r>
                      <a:r>
                        <a:rPr lang="en-US" sz="1400" dirty="0" err="1">
                          <a:solidFill>
                            <a:srgbClr val="002D7A"/>
                          </a:solidFill>
                          <a:effectLst/>
                          <a:latin typeface="inherit"/>
                        </a:rPr>
                        <a:t>keras</a:t>
                      </a:r>
                      <a:r>
                        <a:rPr lang="en-US" sz="1400" dirty="0" err="1">
                          <a:solidFill>
                            <a:srgbClr val="333333"/>
                          </a:solidFill>
                          <a:effectLst/>
                          <a:latin typeface="inherit"/>
                        </a:rPr>
                        <a:t>.</a:t>
                      </a:r>
                      <a:r>
                        <a:rPr lang="en-US" sz="1400" dirty="0" err="1">
                          <a:solidFill>
                            <a:srgbClr val="004ED0"/>
                          </a:solidFill>
                          <a:effectLst/>
                          <a:latin typeface="inherit"/>
                        </a:rPr>
                        <a:t>models</a:t>
                      </a:r>
                      <a:r>
                        <a:rPr lang="en-US" sz="1400" dirty="0">
                          <a:solidFill>
                            <a:srgbClr val="004ED0"/>
                          </a:solidFill>
                          <a:effectLst/>
                          <a:latin typeface="inherit"/>
                        </a:rPr>
                        <a:t> import Sequential</a:t>
                      </a:r>
                      <a:endParaRPr lang="en-US" sz="1400" dirty="0">
                        <a:solidFill>
                          <a:srgbClr val="000000"/>
                        </a:solidFill>
                        <a:effectLst/>
                        <a:latin typeface="inherit"/>
                      </a:endParaRPr>
                    </a:p>
                    <a:p>
                      <a:pPr algn="l" fontAlgn="base"/>
                      <a:r>
                        <a:rPr lang="en-US" sz="1400" dirty="0">
                          <a:solidFill>
                            <a:srgbClr val="004ED0"/>
                          </a:solidFill>
                          <a:effectLst/>
                          <a:latin typeface="inherit"/>
                        </a:rPr>
                        <a:t>from </a:t>
                      </a:r>
                      <a:r>
                        <a:rPr lang="en-US" sz="1400" dirty="0" err="1">
                          <a:solidFill>
                            <a:srgbClr val="002D7A"/>
                          </a:solidFill>
                          <a:effectLst/>
                          <a:latin typeface="inherit"/>
                        </a:rPr>
                        <a:t>keras</a:t>
                      </a:r>
                      <a:r>
                        <a:rPr lang="en-US" sz="1400" dirty="0" err="1">
                          <a:solidFill>
                            <a:srgbClr val="333333"/>
                          </a:solidFill>
                          <a:effectLst/>
                          <a:latin typeface="inherit"/>
                        </a:rPr>
                        <a:t>.</a:t>
                      </a:r>
                      <a:r>
                        <a:rPr lang="en-US" sz="1400" dirty="0" err="1">
                          <a:solidFill>
                            <a:srgbClr val="004ED0"/>
                          </a:solidFill>
                          <a:effectLst/>
                          <a:latin typeface="inherit"/>
                        </a:rPr>
                        <a:t>layers</a:t>
                      </a:r>
                      <a:r>
                        <a:rPr lang="en-US" sz="1400" dirty="0">
                          <a:solidFill>
                            <a:srgbClr val="004ED0"/>
                          </a:solidFill>
                          <a:effectLst/>
                          <a:latin typeface="inherit"/>
                        </a:rPr>
                        <a:t> import Dense</a:t>
                      </a:r>
                      <a:endParaRPr lang="en-US" sz="1400" dirty="0">
                        <a:solidFill>
                          <a:srgbClr val="000000"/>
                        </a:solidFill>
                        <a:effectLst/>
                        <a:latin typeface="inherit"/>
                      </a:endParaRPr>
                    </a:p>
                    <a:p>
                      <a:pPr algn="l" fontAlgn="base"/>
                      <a:r>
                        <a:rPr lang="en-US" sz="1400" dirty="0">
                          <a:solidFill>
                            <a:srgbClr val="002D7A"/>
                          </a:solidFill>
                          <a:effectLst/>
                          <a:latin typeface="inherit"/>
                        </a:rPr>
                        <a:t>model</a:t>
                      </a:r>
                      <a:r>
                        <a:rPr lang="en-US" sz="1400" dirty="0">
                          <a:solidFill>
                            <a:srgbClr val="006FE0"/>
                          </a:solidFill>
                          <a:effectLst/>
                          <a:latin typeface="inherit"/>
                        </a:rPr>
                        <a:t> = </a:t>
                      </a:r>
                      <a:r>
                        <a:rPr lang="en-US" sz="1400" dirty="0">
                          <a:solidFill>
                            <a:srgbClr val="004ED0"/>
                          </a:solidFill>
                          <a:effectLst/>
                          <a:latin typeface="inherit"/>
                        </a:rPr>
                        <a:t>Sequential</a:t>
                      </a:r>
                      <a:r>
                        <a:rPr lang="en-US" sz="1400" dirty="0">
                          <a:solidFill>
                            <a:srgbClr val="333333"/>
                          </a:solidFill>
                          <a:effectLst/>
                          <a:latin typeface="inherit"/>
                        </a:rPr>
                        <a:t>([</a:t>
                      </a:r>
                      <a:r>
                        <a:rPr lang="en-US" sz="1400" dirty="0">
                          <a:solidFill>
                            <a:srgbClr val="004ED0"/>
                          </a:solidFill>
                          <a:effectLst/>
                          <a:latin typeface="inherit"/>
                        </a:rPr>
                        <a:t>Dense</a:t>
                      </a:r>
                      <a:r>
                        <a:rPr lang="en-US" sz="1400" dirty="0">
                          <a:solidFill>
                            <a:srgbClr val="333333"/>
                          </a:solidFill>
                          <a:effectLst/>
                          <a:latin typeface="inherit"/>
                        </a:rPr>
                        <a:t>(</a:t>
                      </a:r>
                      <a:r>
                        <a:rPr lang="en-US" sz="1400" dirty="0">
                          <a:solidFill>
                            <a:srgbClr val="CE0000"/>
                          </a:solidFill>
                          <a:effectLst/>
                          <a:latin typeface="inherit"/>
                        </a:rPr>
                        <a:t>2</a:t>
                      </a:r>
                      <a:r>
                        <a:rPr lang="en-US" sz="1400" dirty="0">
                          <a:solidFill>
                            <a:srgbClr val="333333"/>
                          </a:solidFill>
                          <a:effectLst/>
                          <a:latin typeface="inherit"/>
                        </a:rPr>
                        <a:t>,</a:t>
                      </a:r>
                      <a:r>
                        <a:rPr lang="en-US" sz="1400" dirty="0">
                          <a:solidFill>
                            <a:srgbClr val="006FE0"/>
                          </a:solidFill>
                          <a:effectLst/>
                          <a:latin typeface="inherit"/>
                        </a:rPr>
                        <a:t> </a:t>
                      </a:r>
                      <a:r>
                        <a:rPr lang="en-US" sz="1400" dirty="0" err="1">
                          <a:solidFill>
                            <a:srgbClr val="002D7A"/>
                          </a:solidFill>
                          <a:effectLst/>
                          <a:latin typeface="inherit"/>
                        </a:rPr>
                        <a:t>input_dim</a:t>
                      </a:r>
                      <a:r>
                        <a:rPr lang="en-US" sz="1400" dirty="0">
                          <a:solidFill>
                            <a:srgbClr val="006FE0"/>
                          </a:solidFill>
                          <a:effectLst/>
                          <a:latin typeface="inherit"/>
                        </a:rPr>
                        <a:t>=</a:t>
                      </a:r>
                      <a:r>
                        <a:rPr lang="en-US" sz="1400" dirty="0">
                          <a:solidFill>
                            <a:srgbClr val="CE0000"/>
                          </a:solidFill>
                          <a:effectLst/>
                          <a:latin typeface="inherit"/>
                        </a:rPr>
                        <a:t>1</a:t>
                      </a:r>
                      <a:r>
                        <a:rPr lang="en-US" sz="1400" dirty="0">
                          <a:solidFill>
                            <a:srgbClr val="333333"/>
                          </a:solidFill>
                          <a:effectLst/>
                          <a:latin typeface="inherit"/>
                        </a:rPr>
                        <a:t>),</a:t>
                      </a:r>
                      <a:r>
                        <a:rPr lang="en-US" sz="1400" dirty="0">
                          <a:solidFill>
                            <a:srgbClr val="006FE0"/>
                          </a:solidFill>
                          <a:effectLst/>
                          <a:latin typeface="inherit"/>
                        </a:rPr>
                        <a:t> </a:t>
                      </a:r>
                      <a:r>
                        <a:rPr lang="en-US" sz="1400" dirty="0">
                          <a:solidFill>
                            <a:srgbClr val="004ED0"/>
                          </a:solidFill>
                          <a:effectLst/>
                          <a:latin typeface="inherit"/>
                        </a:rPr>
                        <a:t>Dense</a:t>
                      </a:r>
                      <a:r>
                        <a:rPr lang="en-US" sz="1400" dirty="0">
                          <a:solidFill>
                            <a:srgbClr val="333333"/>
                          </a:solidFill>
                          <a:effectLst/>
                          <a:latin typeface="inherit"/>
                        </a:rPr>
                        <a:t>(</a:t>
                      </a:r>
                      <a:r>
                        <a:rPr lang="en-US" sz="1400" dirty="0">
                          <a:solidFill>
                            <a:srgbClr val="CE0000"/>
                          </a:solidFill>
                          <a:effectLst/>
                          <a:latin typeface="inherit"/>
                        </a:rPr>
                        <a:t>1</a:t>
                      </a:r>
                      <a:r>
                        <a:rPr lang="en-US" sz="1400" dirty="0">
                          <a:solidFill>
                            <a:srgbClr val="333333"/>
                          </a:solidFill>
                          <a:effectLst/>
                          <a:latin typeface="inherit"/>
                        </a:rPr>
                        <a:t>)])</a:t>
                      </a:r>
                      <a:endParaRPr lang="en-US" sz="1400" dirty="0">
                        <a:solidFill>
                          <a:srgbClr val="000000"/>
                        </a:solidFill>
                        <a:effectLst/>
                        <a:latin typeface="inherit"/>
                      </a:endParaRPr>
                    </a:p>
                  </a:txBody>
                  <a:tcPr marL="68580" marR="68580" marT="34290" marB="34290">
                    <a:lnL>
                      <a:noFill/>
                    </a:lnL>
                    <a:lnR>
                      <a:noFill/>
                    </a:lnR>
                    <a:lnT>
                      <a:noFill/>
                    </a:lnT>
                    <a:lnB>
                      <a:noFill/>
                    </a:lnB>
                    <a:solidFill>
                      <a:srgbClr val="FDFDFD"/>
                    </a:solidFill>
                  </a:tcPr>
                </a:tc>
                <a:extLst>
                  <a:ext uri="{0D108BD9-81ED-4DB2-BD59-A6C34878D82A}">
                    <a16:rowId xmlns:a16="http://schemas.microsoft.com/office/drawing/2014/main" val="98940085"/>
                  </a:ext>
                </a:extLst>
              </a:tr>
            </a:tbl>
          </a:graphicData>
        </a:graphic>
      </p:graphicFrame>
      <p:graphicFrame>
        <p:nvGraphicFramePr>
          <p:cNvPr id="5" name="Table 4"/>
          <p:cNvGraphicFramePr>
            <a:graphicFrameLocks noGrp="1"/>
          </p:cNvGraphicFramePr>
          <p:nvPr/>
        </p:nvGraphicFramePr>
        <p:xfrm>
          <a:off x="1657350" y="3280172"/>
          <a:ext cx="5200650" cy="1135380"/>
        </p:xfrm>
        <a:graphic>
          <a:graphicData uri="http://schemas.openxmlformats.org/drawingml/2006/table">
            <a:tbl>
              <a:tblPr/>
              <a:tblGrid>
                <a:gridCol w="374576">
                  <a:extLst>
                    <a:ext uri="{9D8B030D-6E8A-4147-A177-3AD203B41FA5}">
                      <a16:colId xmlns:a16="http://schemas.microsoft.com/office/drawing/2014/main" val="4043965902"/>
                    </a:ext>
                  </a:extLst>
                </a:gridCol>
                <a:gridCol w="4826074">
                  <a:extLst>
                    <a:ext uri="{9D8B030D-6E8A-4147-A177-3AD203B41FA5}">
                      <a16:colId xmlns:a16="http://schemas.microsoft.com/office/drawing/2014/main" val="3152404406"/>
                    </a:ext>
                  </a:extLst>
                </a:gridCol>
              </a:tblGrid>
              <a:tr h="1097280">
                <a:tc>
                  <a:txBody>
                    <a:bodyPr/>
                    <a:lstStyle/>
                    <a:p>
                      <a:pPr algn="ctr" fontAlgn="base"/>
                      <a:r>
                        <a:rPr lang="en-US" sz="1400">
                          <a:solidFill>
                            <a:srgbClr val="5499DE"/>
                          </a:solidFill>
                          <a:effectLst/>
                          <a:latin typeface="inherit"/>
                        </a:rPr>
                        <a:t>1</a:t>
                      </a:r>
                    </a:p>
                    <a:p>
                      <a:pPr algn="ctr" fontAlgn="base"/>
                      <a:r>
                        <a:rPr lang="en-US" sz="1400">
                          <a:solidFill>
                            <a:srgbClr val="317CC5"/>
                          </a:solidFill>
                          <a:effectLst/>
                          <a:latin typeface="inherit"/>
                        </a:rPr>
                        <a:t>2</a:t>
                      </a:r>
                    </a:p>
                    <a:p>
                      <a:pPr algn="ctr" fontAlgn="base"/>
                      <a:r>
                        <a:rPr lang="en-US" sz="1400">
                          <a:solidFill>
                            <a:srgbClr val="5499DE"/>
                          </a:solidFill>
                          <a:effectLst/>
                          <a:latin typeface="inherit"/>
                        </a:rPr>
                        <a:t>3</a:t>
                      </a:r>
                    </a:p>
                    <a:p>
                      <a:pPr algn="ctr" fontAlgn="base"/>
                      <a:r>
                        <a:rPr lang="en-US" sz="1400">
                          <a:solidFill>
                            <a:srgbClr val="317CC5"/>
                          </a:solidFill>
                          <a:effectLst/>
                          <a:latin typeface="inherit"/>
                        </a:rPr>
                        <a:t>4</a:t>
                      </a:r>
                    </a:p>
                    <a:p>
                      <a:pPr algn="ctr" fontAlgn="base"/>
                      <a:r>
                        <a:rPr lang="en-US" sz="1400">
                          <a:solidFill>
                            <a:srgbClr val="5499DE"/>
                          </a:solidFill>
                          <a:effectLst/>
                          <a:latin typeface="inherit"/>
                        </a:rPr>
                        <a:t>5</a:t>
                      </a:r>
                    </a:p>
                  </a:txBody>
                  <a:tcPr marL="68580" marR="68580" marT="34290" marB="34290">
                    <a:lnL>
                      <a:noFill/>
                    </a:lnL>
                    <a:lnR>
                      <a:noFill/>
                    </a:lnR>
                    <a:lnT>
                      <a:noFill/>
                    </a:lnT>
                    <a:lnB>
                      <a:noFill/>
                    </a:lnB>
                    <a:solidFill>
                      <a:srgbClr val="DFEFFF"/>
                    </a:solidFill>
                  </a:tcPr>
                </a:tc>
                <a:tc>
                  <a:txBody>
                    <a:bodyPr/>
                    <a:lstStyle/>
                    <a:p>
                      <a:pPr algn="l" fontAlgn="base"/>
                      <a:r>
                        <a:rPr lang="en-US" sz="1400" dirty="0">
                          <a:solidFill>
                            <a:srgbClr val="004ED0"/>
                          </a:solidFill>
                          <a:effectLst/>
                          <a:latin typeface="inherit"/>
                        </a:rPr>
                        <a:t>from </a:t>
                      </a:r>
                      <a:r>
                        <a:rPr lang="en-US" sz="1400" dirty="0" err="1">
                          <a:solidFill>
                            <a:srgbClr val="002D7A"/>
                          </a:solidFill>
                          <a:effectLst/>
                          <a:latin typeface="inherit"/>
                        </a:rPr>
                        <a:t>keras</a:t>
                      </a:r>
                      <a:r>
                        <a:rPr lang="en-US" sz="1400" dirty="0" err="1">
                          <a:solidFill>
                            <a:srgbClr val="333333"/>
                          </a:solidFill>
                          <a:effectLst/>
                          <a:latin typeface="inherit"/>
                        </a:rPr>
                        <a:t>.</a:t>
                      </a:r>
                      <a:r>
                        <a:rPr lang="en-US" sz="1400" dirty="0" err="1">
                          <a:solidFill>
                            <a:srgbClr val="004ED0"/>
                          </a:solidFill>
                          <a:effectLst/>
                          <a:latin typeface="inherit"/>
                        </a:rPr>
                        <a:t>models</a:t>
                      </a:r>
                      <a:r>
                        <a:rPr lang="en-US" sz="1400" dirty="0">
                          <a:solidFill>
                            <a:srgbClr val="004ED0"/>
                          </a:solidFill>
                          <a:effectLst/>
                          <a:latin typeface="inherit"/>
                        </a:rPr>
                        <a:t> import Sequential</a:t>
                      </a:r>
                      <a:endParaRPr lang="en-US" sz="1400" dirty="0">
                        <a:solidFill>
                          <a:srgbClr val="000000"/>
                        </a:solidFill>
                        <a:effectLst/>
                        <a:latin typeface="inherit"/>
                      </a:endParaRPr>
                    </a:p>
                    <a:p>
                      <a:pPr algn="l" fontAlgn="base"/>
                      <a:r>
                        <a:rPr lang="en-US" sz="1400" dirty="0">
                          <a:solidFill>
                            <a:srgbClr val="004ED0"/>
                          </a:solidFill>
                          <a:effectLst/>
                          <a:latin typeface="inherit"/>
                        </a:rPr>
                        <a:t>from </a:t>
                      </a:r>
                      <a:r>
                        <a:rPr lang="en-US" sz="1400" dirty="0" err="1">
                          <a:solidFill>
                            <a:srgbClr val="002D7A"/>
                          </a:solidFill>
                          <a:effectLst/>
                          <a:latin typeface="inherit"/>
                        </a:rPr>
                        <a:t>keras</a:t>
                      </a:r>
                      <a:r>
                        <a:rPr lang="en-US" sz="1400" dirty="0" err="1">
                          <a:solidFill>
                            <a:srgbClr val="333333"/>
                          </a:solidFill>
                          <a:effectLst/>
                          <a:latin typeface="inherit"/>
                        </a:rPr>
                        <a:t>.</a:t>
                      </a:r>
                      <a:r>
                        <a:rPr lang="en-US" sz="1400" dirty="0" err="1">
                          <a:solidFill>
                            <a:srgbClr val="004ED0"/>
                          </a:solidFill>
                          <a:effectLst/>
                          <a:latin typeface="inherit"/>
                        </a:rPr>
                        <a:t>layers</a:t>
                      </a:r>
                      <a:r>
                        <a:rPr lang="en-US" sz="1400" dirty="0">
                          <a:solidFill>
                            <a:srgbClr val="004ED0"/>
                          </a:solidFill>
                          <a:effectLst/>
                          <a:latin typeface="inherit"/>
                        </a:rPr>
                        <a:t> import Dense</a:t>
                      </a:r>
                      <a:endParaRPr lang="en-US" sz="1400" dirty="0">
                        <a:solidFill>
                          <a:srgbClr val="000000"/>
                        </a:solidFill>
                        <a:effectLst/>
                        <a:latin typeface="inherit"/>
                      </a:endParaRPr>
                    </a:p>
                    <a:p>
                      <a:pPr algn="l" fontAlgn="base"/>
                      <a:r>
                        <a:rPr lang="en-US" sz="1400" dirty="0">
                          <a:solidFill>
                            <a:srgbClr val="002D7A"/>
                          </a:solidFill>
                          <a:effectLst/>
                          <a:latin typeface="inherit"/>
                        </a:rPr>
                        <a:t>model</a:t>
                      </a:r>
                      <a:r>
                        <a:rPr lang="en-US" sz="1400" dirty="0">
                          <a:solidFill>
                            <a:srgbClr val="006FE0"/>
                          </a:solidFill>
                          <a:effectLst/>
                          <a:latin typeface="inherit"/>
                        </a:rPr>
                        <a:t> = </a:t>
                      </a:r>
                      <a:r>
                        <a:rPr lang="en-US" sz="1400" dirty="0">
                          <a:solidFill>
                            <a:srgbClr val="004ED0"/>
                          </a:solidFill>
                          <a:effectLst/>
                          <a:latin typeface="inherit"/>
                        </a:rPr>
                        <a:t>Sequential</a:t>
                      </a:r>
                      <a:r>
                        <a:rPr lang="en-US" sz="1400" dirty="0">
                          <a:solidFill>
                            <a:srgbClr val="333333"/>
                          </a:solidFill>
                          <a:effectLst/>
                          <a:latin typeface="inherit"/>
                        </a:rPr>
                        <a:t>()</a:t>
                      </a:r>
                      <a:endParaRPr lang="en-US" sz="1400" dirty="0">
                        <a:solidFill>
                          <a:srgbClr val="000000"/>
                        </a:solidFill>
                        <a:effectLst/>
                        <a:latin typeface="inherit"/>
                      </a:endParaRPr>
                    </a:p>
                    <a:p>
                      <a:pPr algn="l" fontAlgn="base"/>
                      <a:r>
                        <a:rPr lang="en-US" sz="1400" dirty="0" err="1">
                          <a:solidFill>
                            <a:srgbClr val="002D7A"/>
                          </a:solidFill>
                          <a:effectLst/>
                          <a:latin typeface="inherit"/>
                        </a:rPr>
                        <a:t>model</a:t>
                      </a:r>
                      <a:r>
                        <a:rPr lang="en-US" sz="1400" dirty="0" err="1">
                          <a:solidFill>
                            <a:srgbClr val="333333"/>
                          </a:solidFill>
                          <a:effectLst/>
                          <a:latin typeface="inherit"/>
                        </a:rPr>
                        <a:t>.</a:t>
                      </a:r>
                      <a:r>
                        <a:rPr lang="en-US" sz="1400" dirty="0" err="1">
                          <a:solidFill>
                            <a:srgbClr val="004ED0"/>
                          </a:solidFill>
                          <a:effectLst/>
                          <a:latin typeface="inherit"/>
                        </a:rPr>
                        <a:t>add</a:t>
                      </a:r>
                      <a:r>
                        <a:rPr lang="en-US" sz="1400" dirty="0">
                          <a:solidFill>
                            <a:srgbClr val="333333"/>
                          </a:solidFill>
                          <a:effectLst/>
                          <a:latin typeface="inherit"/>
                        </a:rPr>
                        <a:t>(</a:t>
                      </a:r>
                      <a:r>
                        <a:rPr lang="en-US" sz="1400" dirty="0">
                          <a:solidFill>
                            <a:srgbClr val="004ED0"/>
                          </a:solidFill>
                          <a:effectLst/>
                          <a:latin typeface="inherit"/>
                        </a:rPr>
                        <a:t>Dense</a:t>
                      </a:r>
                      <a:r>
                        <a:rPr lang="en-US" sz="1400" dirty="0">
                          <a:solidFill>
                            <a:srgbClr val="333333"/>
                          </a:solidFill>
                          <a:effectLst/>
                          <a:latin typeface="inherit"/>
                        </a:rPr>
                        <a:t>(</a:t>
                      </a:r>
                      <a:r>
                        <a:rPr lang="en-US" sz="1400" dirty="0">
                          <a:solidFill>
                            <a:srgbClr val="CE0000"/>
                          </a:solidFill>
                          <a:effectLst/>
                          <a:latin typeface="inherit"/>
                        </a:rPr>
                        <a:t>2</a:t>
                      </a:r>
                      <a:r>
                        <a:rPr lang="en-US" sz="1400" dirty="0">
                          <a:solidFill>
                            <a:srgbClr val="333333"/>
                          </a:solidFill>
                          <a:effectLst/>
                          <a:latin typeface="inherit"/>
                        </a:rPr>
                        <a:t>,</a:t>
                      </a:r>
                      <a:r>
                        <a:rPr lang="en-US" sz="1400" dirty="0">
                          <a:solidFill>
                            <a:srgbClr val="006FE0"/>
                          </a:solidFill>
                          <a:effectLst/>
                          <a:latin typeface="inherit"/>
                        </a:rPr>
                        <a:t> </a:t>
                      </a:r>
                      <a:r>
                        <a:rPr lang="en-US" sz="1400" dirty="0" err="1">
                          <a:solidFill>
                            <a:srgbClr val="002D7A"/>
                          </a:solidFill>
                          <a:effectLst/>
                          <a:latin typeface="inherit"/>
                        </a:rPr>
                        <a:t>input_dim</a:t>
                      </a:r>
                      <a:r>
                        <a:rPr lang="en-US" sz="1400" dirty="0">
                          <a:solidFill>
                            <a:srgbClr val="006FE0"/>
                          </a:solidFill>
                          <a:effectLst/>
                          <a:latin typeface="inherit"/>
                        </a:rPr>
                        <a:t>=</a:t>
                      </a:r>
                      <a:r>
                        <a:rPr lang="en-US" sz="1400" dirty="0">
                          <a:solidFill>
                            <a:srgbClr val="CE0000"/>
                          </a:solidFill>
                          <a:effectLst/>
                          <a:latin typeface="inherit"/>
                        </a:rPr>
                        <a:t>1</a:t>
                      </a:r>
                      <a:r>
                        <a:rPr lang="en-US" sz="1400" dirty="0">
                          <a:solidFill>
                            <a:srgbClr val="333333"/>
                          </a:solidFill>
                          <a:effectLst/>
                          <a:latin typeface="inherit"/>
                        </a:rPr>
                        <a:t>))</a:t>
                      </a:r>
                      <a:endParaRPr lang="en-US" sz="1400" dirty="0">
                        <a:solidFill>
                          <a:srgbClr val="000000"/>
                        </a:solidFill>
                        <a:effectLst/>
                        <a:latin typeface="inherit"/>
                      </a:endParaRPr>
                    </a:p>
                    <a:p>
                      <a:pPr algn="l" fontAlgn="base"/>
                      <a:r>
                        <a:rPr lang="en-US" sz="1400" dirty="0" err="1">
                          <a:solidFill>
                            <a:srgbClr val="002D7A"/>
                          </a:solidFill>
                          <a:effectLst/>
                          <a:latin typeface="inherit"/>
                        </a:rPr>
                        <a:t>model</a:t>
                      </a:r>
                      <a:r>
                        <a:rPr lang="en-US" sz="1400" dirty="0" err="1">
                          <a:solidFill>
                            <a:srgbClr val="333333"/>
                          </a:solidFill>
                          <a:effectLst/>
                          <a:latin typeface="inherit"/>
                        </a:rPr>
                        <a:t>.</a:t>
                      </a:r>
                      <a:r>
                        <a:rPr lang="en-US" sz="1400" dirty="0" err="1">
                          <a:solidFill>
                            <a:srgbClr val="004ED0"/>
                          </a:solidFill>
                          <a:effectLst/>
                          <a:latin typeface="inherit"/>
                        </a:rPr>
                        <a:t>add</a:t>
                      </a:r>
                      <a:r>
                        <a:rPr lang="en-US" sz="1400" dirty="0">
                          <a:solidFill>
                            <a:srgbClr val="333333"/>
                          </a:solidFill>
                          <a:effectLst/>
                          <a:latin typeface="inherit"/>
                        </a:rPr>
                        <a:t>(</a:t>
                      </a:r>
                      <a:r>
                        <a:rPr lang="en-US" sz="1400" dirty="0">
                          <a:solidFill>
                            <a:srgbClr val="004ED0"/>
                          </a:solidFill>
                          <a:effectLst/>
                          <a:latin typeface="inherit"/>
                        </a:rPr>
                        <a:t>Dense</a:t>
                      </a:r>
                      <a:r>
                        <a:rPr lang="en-US" sz="1400" dirty="0">
                          <a:solidFill>
                            <a:srgbClr val="333333"/>
                          </a:solidFill>
                          <a:effectLst/>
                          <a:latin typeface="inherit"/>
                        </a:rPr>
                        <a:t>(</a:t>
                      </a:r>
                      <a:r>
                        <a:rPr lang="en-US" sz="1400" dirty="0">
                          <a:solidFill>
                            <a:srgbClr val="CE0000"/>
                          </a:solidFill>
                          <a:effectLst/>
                          <a:latin typeface="inherit"/>
                        </a:rPr>
                        <a:t>1</a:t>
                      </a:r>
                      <a:r>
                        <a:rPr lang="en-US" sz="1400" dirty="0">
                          <a:solidFill>
                            <a:srgbClr val="333333"/>
                          </a:solidFill>
                          <a:effectLst/>
                          <a:latin typeface="inherit"/>
                        </a:rPr>
                        <a:t>))</a:t>
                      </a:r>
                      <a:endParaRPr lang="en-US" sz="1400" dirty="0">
                        <a:solidFill>
                          <a:srgbClr val="000000"/>
                        </a:solidFill>
                        <a:effectLst/>
                        <a:latin typeface="inherit"/>
                      </a:endParaRPr>
                    </a:p>
                  </a:txBody>
                  <a:tcPr marL="68580" marR="68580" marT="34290" marB="34290">
                    <a:lnL>
                      <a:noFill/>
                    </a:lnL>
                    <a:lnR>
                      <a:noFill/>
                    </a:lnR>
                    <a:lnT>
                      <a:noFill/>
                    </a:lnT>
                    <a:lnB>
                      <a:noFill/>
                    </a:lnB>
                    <a:solidFill>
                      <a:srgbClr val="FDFDFD"/>
                    </a:solidFill>
                  </a:tcPr>
                </a:tc>
                <a:extLst>
                  <a:ext uri="{0D108BD9-81ED-4DB2-BD59-A6C34878D82A}">
                    <a16:rowId xmlns:a16="http://schemas.microsoft.com/office/drawing/2014/main" val="3987277639"/>
                  </a:ext>
                </a:extLst>
              </a:tr>
            </a:tbl>
          </a:graphicData>
        </a:graphic>
      </p:graphicFrame>
    </p:spTree>
    <p:extLst>
      <p:ext uri="{BB962C8B-B14F-4D97-AF65-F5344CB8AC3E}">
        <p14:creationId xmlns:p14="http://schemas.microsoft.com/office/powerpoint/2010/main" val="2723068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p>
        </p:txBody>
      </p:sp>
      <p:sp>
        <p:nvSpPr>
          <p:cNvPr id="3" name="Content Placeholder 2"/>
          <p:cNvSpPr>
            <a:spLocks noGrp="1"/>
          </p:cNvSpPr>
          <p:nvPr>
            <p:ph idx="1"/>
          </p:nvPr>
        </p:nvSpPr>
        <p:spPr/>
        <p:txBody>
          <a:bodyPr/>
          <a:lstStyle/>
          <a:p>
            <a:r>
              <a:rPr lang="en-US" b="1" dirty="0"/>
              <a:t>Defining Input</a:t>
            </a:r>
          </a:p>
          <a:p>
            <a:pPr lvl="1"/>
            <a:r>
              <a:rPr lang="en-US" dirty="0"/>
              <a:t>Define a standalone Input layer that specifies the shape of input data.</a:t>
            </a:r>
          </a:p>
          <a:p>
            <a:pPr lvl="1"/>
            <a:r>
              <a:rPr lang="en-US" dirty="0"/>
              <a:t>The input layer takes a shape argument that is a tuple that indicates the dimensionality of the input data.</a:t>
            </a:r>
          </a:p>
          <a:p>
            <a:pPr lvl="1"/>
            <a:r>
              <a:rPr lang="en-US" dirty="0"/>
              <a:t>When input data is one-dimensional, such as for a multilayer Perceptron, the shape must explicitly leave room for the shape of the mini-batch size used when splitting the data when training the network. </a:t>
            </a:r>
          </a:p>
          <a:p>
            <a:r>
              <a:rPr lang="en-US" dirty="0"/>
              <a:t>from </a:t>
            </a:r>
            <a:r>
              <a:rPr lang="en-US" dirty="0" err="1"/>
              <a:t>keras.layers</a:t>
            </a:r>
            <a:r>
              <a:rPr lang="en-US" dirty="0"/>
              <a:t> import Input</a:t>
            </a:r>
          </a:p>
          <a:p>
            <a:r>
              <a:rPr lang="en-US" dirty="0"/>
              <a:t>visible = Input(shape=(2,))</a:t>
            </a:r>
          </a:p>
        </p:txBody>
      </p:sp>
    </p:spTree>
    <p:extLst>
      <p:ext uri="{BB962C8B-B14F-4D97-AF65-F5344CB8AC3E}">
        <p14:creationId xmlns:p14="http://schemas.microsoft.com/office/powerpoint/2010/main" val="2542833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p>
        </p:txBody>
      </p:sp>
      <p:sp>
        <p:nvSpPr>
          <p:cNvPr id="3" name="Content Placeholder 2"/>
          <p:cNvSpPr>
            <a:spLocks noGrp="1"/>
          </p:cNvSpPr>
          <p:nvPr>
            <p:ph idx="1"/>
          </p:nvPr>
        </p:nvSpPr>
        <p:spPr/>
        <p:txBody>
          <a:bodyPr/>
          <a:lstStyle/>
          <a:p>
            <a:r>
              <a:rPr lang="en-US" b="1" dirty="0"/>
              <a:t>Connecting Layers</a:t>
            </a:r>
          </a:p>
          <a:p>
            <a:pPr lvl="1"/>
            <a:r>
              <a:rPr lang="en-US" dirty="0"/>
              <a:t>The layers in the model are connected pairwise.</a:t>
            </a:r>
          </a:p>
          <a:p>
            <a:pPr lvl="1"/>
            <a:r>
              <a:rPr lang="en-US" dirty="0"/>
              <a:t>This is done by specifying where the input comes from when defining each new layer. A bracket notation is used, such that after the layer is created, the layer from which the input to the current layer comes from is specified.</a:t>
            </a:r>
          </a:p>
          <a:p>
            <a:r>
              <a:rPr lang="en-US" dirty="0"/>
              <a:t>from </a:t>
            </a:r>
            <a:r>
              <a:rPr lang="en-US" dirty="0" err="1"/>
              <a:t>keras.layers</a:t>
            </a:r>
            <a:r>
              <a:rPr lang="en-US" dirty="0"/>
              <a:t> import Input</a:t>
            </a:r>
          </a:p>
          <a:p>
            <a:r>
              <a:rPr lang="en-US" dirty="0"/>
              <a:t>from </a:t>
            </a:r>
            <a:r>
              <a:rPr lang="en-US" dirty="0" err="1"/>
              <a:t>keras.layers</a:t>
            </a:r>
            <a:r>
              <a:rPr lang="en-US" dirty="0"/>
              <a:t> import Dense</a:t>
            </a:r>
          </a:p>
          <a:p>
            <a:r>
              <a:rPr lang="en-US" dirty="0" err="1"/>
              <a:t>inp</a:t>
            </a:r>
            <a:r>
              <a:rPr lang="en-US" dirty="0"/>
              <a:t> = Input(shape=(2,))</a:t>
            </a:r>
          </a:p>
          <a:p>
            <a:r>
              <a:rPr lang="en-US" dirty="0"/>
              <a:t>out = Dense(2)(</a:t>
            </a:r>
            <a:r>
              <a:rPr lang="en-US" dirty="0" err="1"/>
              <a:t>inp</a:t>
            </a:r>
            <a:r>
              <a:rPr lang="en-US" dirty="0"/>
              <a:t>)</a:t>
            </a:r>
          </a:p>
          <a:p>
            <a:endParaRPr lang="en-US" dirty="0"/>
          </a:p>
        </p:txBody>
      </p:sp>
    </p:spTree>
    <p:extLst>
      <p:ext uri="{BB962C8B-B14F-4D97-AF65-F5344CB8AC3E}">
        <p14:creationId xmlns:p14="http://schemas.microsoft.com/office/powerpoint/2010/main" val="3935674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a:t>
            </a:r>
          </a:p>
        </p:txBody>
      </p:sp>
      <p:sp>
        <p:nvSpPr>
          <p:cNvPr id="3" name="Content Placeholder 2"/>
          <p:cNvSpPr>
            <a:spLocks noGrp="1"/>
          </p:cNvSpPr>
          <p:nvPr>
            <p:ph idx="1"/>
          </p:nvPr>
        </p:nvSpPr>
        <p:spPr/>
        <p:txBody>
          <a:bodyPr>
            <a:normAutofit fontScale="92500" lnSpcReduction="10000"/>
          </a:bodyPr>
          <a:lstStyle/>
          <a:p>
            <a:r>
              <a:rPr lang="en-US" b="1" dirty="0"/>
              <a:t>Creating the Model</a:t>
            </a:r>
          </a:p>
          <a:p>
            <a:pPr lvl="1"/>
            <a:r>
              <a:rPr lang="en-US" dirty="0"/>
              <a:t>After creating all of your model layers and connecting them together, you must define the model.</a:t>
            </a:r>
          </a:p>
          <a:p>
            <a:pPr lvl="1"/>
            <a:r>
              <a:rPr lang="en-US" dirty="0"/>
              <a:t>As with the Sequential API, the model is the thing you can summarize, fit, evaluate, and use to make predictions.</a:t>
            </a:r>
          </a:p>
          <a:p>
            <a:pPr lvl="1"/>
            <a:r>
              <a:rPr lang="en-US" dirty="0" err="1"/>
              <a:t>Keras</a:t>
            </a:r>
            <a:r>
              <a:rPr lang="en-US" dirty="0"/>
              <a:t> provides a Model class that you can use to create a model from your created layers. It requires that you only specify the input and output layers. For example:</a:t>
            </a:r>
          </a:p>
          <a:p>
            <a:pPr lvl="2"/>
            <a:r>
              <a:rPr lang="en-US" dirty="0"/>
              <a:t>from </a:t>
            </a:r>
            <a:r>
              <a:rPr lang="en-US" dirty="0" err="1"/>
              <a:t>keras.models</a:t>
            </a:r>
            <a:r>
              <a:rPr lang="en-US" dirty="0"/>
              <a:t> import Model</a:t>
            </a:r>
          </a:p>
          <a:p>
            <a:pPr lvl="2"/>
            <a:r>
              <a:rPr lang="en-US" dirty="0"/>
              <a:t>from </a:t>
            </a:r>
            <a:r>
              <a:rPr lang="en-US" dirty="0" err="1"/>
              <a:t>keras.layers</a:t>
            </a:r>
            <a:r>
              <a:rPr lang="en-US" dirty="0"/>
              <a:t> import Input</a:t>
            </a:r>
          </a:p>
          <a:p>
            <a:pPr lvl="2"/>
            <a:r>
              <a:rPr lang="en-US" dirty="0"/>
              <a:t>from </a:t>
            </a:r>
            <a:r>
              <a:rPr lang="en-US" dirty="0" err="1"/>
              <a:t>keras.layers</a:t>
            </a:r>
            <a:r>
              <a:rPr lang="en-US" dirty="0"/>
              <a:t> import Dense</a:t>
            </a:r>
          </a:p>
          <a:p>
            <a:pPr lvl="2"/>
            <a:r>
              <a:rPr lang="en-US" dirty="0"/>
              <a:t>visible = Input(shape=(2,))</a:t>
            </a:r>
          </a:p>
          <a:p>
            <a:pPr lvl="2"/>
            <a:r>
              <a:rPr lang="en-US" dirty="0"/>
              <a:t>hidden = Dense(2)(visible)</a:t>
            </a:r>
          </a:p>
          <a:p>
            <a:pPr lvl="2"/>
            <a:r>
              <a:rPr lang="en-US" dirty="0"/>
              <a:t>model = Model(inputs=visible, outputs=hidden)</a:t>
            </a:r>
          </a:p>
        </p:txBody>
      </p:sp>
    </p:spTree>
    <p:extLst>
      <p:ext uri="{BB962C8B-B14F-4D97-AF65-F5344CB8AC3E}">
        <p14:creationId xmlns:p14="http://schemas.microsoft.com/office/powerpoint/2010/main" val="2955942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Sequential vs functional</a:t>
            </a:r>
          </a:p>
        </p:txBody>
      </p:sp>
      <p:pic>
        <p:nvPicPr>
          <p:cNvPr id="10" name="Content Placeholder 9"/>
          <p:cNvPicPr>
            <a:picLocks noGrp="1" noChangeAspect="1"/>
          </p:cNvPicPr>
          <p:nvPr>
            <p:ph idx="1"/>
          </p:nvPr>
        </p:nvPicPr>
        <p:blipFill>
          <a:blip r:embed="rId2"/>
          <a:stretch>
            <a:fillRect/>
          </a:stretch>
        </p:blipFill>
        <p:spPr>
          <a:xfrm>
            <a:off x="2456249" y="1143000"/>
            <a:ext cx="4231502" cy="3829050"/>
          </a:xfrm>
          <a:prstGeom prst="rect">
            <a:avLst/>
          </a:prstGeom>
        </p:spPr>
      </p:pic>
    </p:spTree>
    <p:extLst>
      <p:ext uri="{BB962C8B-B14F-4D97-AF65-F5344CB8AC3E}">
        <p14:creationId xmlns:p14="http://schemas.microsoft.com/office/powerpoint/2010/main" val="1281482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E76AB-3E53-4833-A4CF-2F64CB0F71F1}"/>
              </a:ext>
            </a:extLst>
          </p:cNvPr>
          <p:cNvSpPr>
            <a:spLocks noGrp="1"/>
          </p:cNvSpPr>
          <p:nvPr>
            <p:ph type="title"/>
          </p:nvPr>
        </p:nvSpPr>
        <p:spPr/>
        <p:txBody>
          <a:bodyPr/>
          <a:lstStyle/>
          <a:p>
            <a:r>
              <a:rPr lang="en-CA" dirty="0"/>
              <a:t>Demo: </a:t>
            </a:r>
            <a:r>
              <a:rPr lang="en-CA" dirty="0" err="1"/>
              <a:t>Keras_function.ipynb</a:t>
            </a:r>
            <a:endParaRPr lang="en-CA" dirty="0"/>
          </a:p>
        </p:txBody>
      </p:sp>
      <p:pic>
        <p:nvPicPr>
          <p:cNvPr id="4" name="Content Placeholder 3">
            <a:extLst>
              <a:ext uri="{FF2B5EF4-FFF2-40B4-BE49-F238E27FC236}">
                <a16:creationId xmlns:a16="http://schemas.microsoft.com/office/drawing/2014/main" id="{F0A32779-88BA-46DE-87AB-6D21FBEB48E5}"/>
              </a:ext>
            </a:extLst>
          </p:cNvPr>
          <p:cNvPicPr>
            <a:picLocks noGrp="1" noChangeAspect="1"/>
          </p:cNvPicPr>
          <p:nvPr>
            <p:ph idx="1"/>
          </p:nvPr>
        </p:nvPicPr>
        <p:blipFill>
          <a:blip r:embed="rId2"/>
          <a:stretch>
            <a:fillRect/>
          </a:stretch>
        </p:blipFill>
        <p:spPr>
          <a:xfrm>
            <a:off x="2423486" y="1200151"/>
            <a:ext cx="4297028" cy="3394472"/>
          </a:xfrm>
          <a:prstGeom prst="rect">
            <a:avLst/>
          </a:prstGeom>
        </p:spPr>
      </p:pic>
    </p:spTree>
    <p:extLst>
      <p:ext uri="{BB962C8B-B14F-4D97-AF65-F5344CB8AC3E}">
        <p14:creationId xmlns:p14="http://schemas.microsoft.com/office/powerpoint/2010/main" val="16194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D013D-98F3-4CB0-A35F-206B5410AD82}"/>
              </a:ext>
            </a:extLst>
          </p:cNvPr>
          <p:cNvSpPr>
            <a:spLocks noGrp="1"/>
          </p:cNvSpPr>
          <p:nvPr>
            <p:ph type="title"/>
          </p:nvPr>
        </p:nvSpPr>
        <p:spPr/>
        <p:txBody>
          <a:bodyPr/>
          <a:lstStyle/>
          <a:p>
            <a:r>
              <a:rPr lang="en-CA" dirty="0"/>
              <a:t>Recommendation system Examples</a:t>
            </a:r>
          </a:p>
        </p:txBody>
      </p:sp>
      <p:sp>
        <p:nvSpPr>
          <p:cNvPr id="3" name="Content Placeholder 2">
            <a:extLst>
              <a:ext uri="{FF2B5EF4-FFF2-40B4-BE49-F238E27FC236}">
                <a16:creationId xmlns:a16="http://schemas.microsoft.com/office/drawing/2014/main" id="{A2E52A6D-3B22-4111-8ECD-0081F2E847F7}"/>
              </a:ext>
            </a:extLst>
          </p:cNvPr>
          <p:cNvSpPr>
            <a:spLocks noGrp="1"/>
          </p:cNvSpPr>
          <p:nvPr>
            <p:ph idx="1"/>
          </p:nvPr>
        </p:nvSpPr>
        <p:spPr/>
        <p:txBody>
          <a:bodyPr>
            <a:normAutofit fontScale="92500" lnSpcReduction="10000"/>
          </a:bodyPr>
          <a:lstStyle/>
          <a:p>
            <a:r>
              <a:rPr lang="en-US" dirty="0"/>
              <a:t>Amazon.com: Books and other products</a:t>
            </a:r>
          </a:p>
          <a:p>
            <a:r>
              <a:rPr lang="en-US" dirty="0"/>
              <a:t>Netflix: DVDs, Streaming Video</a:t>
            </a:r>
          </a:p>
          <a:p>
            <a:r>
              <a:rPr lang="en-US" dirty="0"/>
              <a:t>Jester: Jokes</a:t>
            </a:r>
          </a:p>
          <a:p>
            <a:r>
              <a:rPr lang="en-US" dirty="0" err="1"/>
              <a:t>GroupLens</a:t>
            </a:r>
            <a:r>
              <a:rPr lang="en-US" dirty="0"/>
              <a:t>: News</a:t>
            </a:r>
          </a:p>
          <a:p>
            <a:r>
              <a:rPr lang="en-US" dirty="0" err="1"/>
              <a:t>MovieLens</a:t>
            </a:r>
            <a:r>
              <a:rPr lang="en-US" dirty="0"/>
              <a:t>: Movies</a:t>
            </a:r>
          </a:p>
          <a:p>
            <a:r>
              <a:rPr lang="en-US" dirty="0"/>
              <a:t>last.fm: Music</a:t>
            </a:r>
          </a:p>
          <a:p>
            <a:r>
              <a:rPr lang="en-US" dirty="0"/>
              <a:t>Google News: News</a:t>
            </a:r>
          </a:p>
          <a:p>
            <a:r>
              <a:rPr lang="en-US" dirty="0"/>
              <a:t>Google Search: Advertisements</a:t>
            </a:r>
          </a:p>
          <a:p>
            <a:r>
              <a:rPr lang="en-US" dirty="0"/>
              <a:t>Facebook: Friends, Advertisements</a:t>
            </a:r>
          </a:p>
          <a:p>
            <a:r>
              <a:rPr lang="en-US" dirty="0"/>
              <a:t>Pandora: Music</a:t>
            </a:r>
          </a:p>
          <a:p>
            <a:r>
              <a:rPr lang="en-US" dirty="0"/>
              <a:t>YouTube: Online videos</a:t>
            </a:r>
          </a:p>
          <a:p>
            <a:r>
              <a:rPr lang="en-US" dirty="0" err="1"/>
              <a:t>Tripadvisor</a:t>
            </a:r>
            <a:r>
              <a:rPr lang="en-US" dirty="0"/>
              <a:t>: Travel products</a:t>
            </a:r>
          </a:p>
          <a:p>
            <a:r>
              <a:rPr lang="en-US" dirty="0"/>
              <a:t>IMDb: Movies</a:t>
            </a:r>
          </a:p>
          <a:p>
            <a:endParaRPr lang="en-CA" dirty="0"/>
          </a:p>
        </p:txBody>
      </p:sp>
    </p:spTree>
    <p:extLst>
      <p:ext uri="{BB962C8B-B14F-4D97-AF65-F5344CB8AC3E}">
        <p14:creationId xmlns:p14="http://schemas.microsoft.com/office/powerpoint/2010/main" val="2513250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15530-7CE8-4264-B06D-80D78BAC25F1}"/>
              </a:ext>
            </a:extLst>
          </p:cNvPr>
          <p:cNvSpPr>
            <a:spLocks noGrp="1"/>
          </p:cNvSpPr>
          <p:nvPr>
            <p:ph type="title"/>
          </p:nvPr>
        </p:nvSpPr>
        <p:spPr/>
        <p:txBody>
          <a:bodyPr>
            <a:normAutofit fontScale="90000"/>
          </a:bodyPr>
          <a:lstStyle/>
          <a:p>
            <a:r>
              <a:rPr lang="en-CA" dirty="0"/>
              <a:t>Lab:  Recommendation_neural_network_NN-1.ipynb</a:t>
            </a:r>
          </a:p>
        </p:txBody>
      </p:sp>
      <p:pic>
        <p:nvPicPr>
          <p:cNvPr id="4" name="Content Placeholder 3">
            <a:extLst>
              <a:ext uri="{FF2B5EF4-FFF2-40B4-BE49-F238E27FC236}">
                <a16:creationId xmlns:a16="http://schemas.microsoft.com/office/drawing/2014/main" id="{95B4DD95-BC07-42F6-8747-EC81C0234708}"/>
              </a:ext>
            </a:extLst>
          </p:cNvPr>
          <p:cNvPicPr>
            <a:picLocks noGrp="1" noChangeAspect="1"/>
          </p:cNvPicPr>
          <p:nvPr>
            <p:ph idx="1"/>
          </p:nvPr>
        </p:nvPicPr>
        <p:blipFill>
          <a:blip r:embed="rId2"/>
          <a:stretch>
            <a:fillRect/>
          </a:stretch>
        </p:blipFill>
        <p:spPr>
          <a:xfrm>
            <a:off x="1485900" y="1349011"/>
            <a:ext cx="6172200" cy="3165839"/>
          </a:xfrm>
          <a:prstGeom prst="rect">
            <a:avLst/>
          </a:prstGeom>
        </p:spPr>
      </p:pic>
    </p:spTree>
    <p:extLst>
      <p:ext uri="{BB962C8B-B14F-4D97-AF65-F5344CB8AC3E}">
        <p14:creationId xmlns:p14="http://schemas.microsoft.com/office/powerpoint/2010/main" val="1399645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C4E46-2EC4-483C-A14F-412CA62EB49E}"/>
              </a:ext>
            </a:extLst>
          </p:cNvPr>
          <p:cNvSpPr>
            <a:spLocks noGrp="1"/>
          </p:cNvSpPr>
          <p:nvPr>
            <p:ph type="title"/>
          </p:nvPr>
        </p:nvSpPr>
        <p:spPr/>
        <p:txBody>
          <a:bodyPr/>
          <a:lstStyle/>
          <a:p>
            <a:r>
              <a:rPr lang="en-CA" dirty="0"/>
              <a:t>Lab: </a:t>
            </a:r>
            <a:r>
              <a:rPr lang="en-CA" dirty="0" err="1"/>
              <a:t>Recommendation_NN</a:t>
            </a:r>
            <a:r>
              <a:rPr lang="en-CA" dirty="0"/>
              <a:t>(2).</a:t>
            </a:r>
            <a:r>
              <a:rPr lang="en-CA" dirty="0" err="1"/>
              <a:t>ipynb</a:t>
            </a:r>
            <a:endParaRPr lang="en-CA" dirty="0"/>
          </a:p>
        </p:txBody>
      </p:sp>
      <p:pic>
        <p:nvPicPr>
          <p:cNvPr id="4" name="Content Placeholder 3">
            <a:extLst>
              <a:ext uri="{FF2B5EF4-FFF2-40B4-BE49-F238E27FC236}">
                <a16:creationId xmlns:a16="http://schemas.microsoft.com/office/drawing/2014/main" id="{8F42CC4A-C173-41E4-ADD6-6D4E7935E412}"/>
              </a:ext>
            </a:extLst>
          </p:cNvPr>
          <p:cNvPicPr>
            <a:picLocks noGrp="1" noChangeAspect="1"/>
          </p:cNvPicPr>
          <p:nvPr>
            <p:ph idx="1"/>
          </p:nvPr>
        </p:nvPicPr>
        <p:blipFill>
          <a:blip r:embed="rId2"/>
          <a:stretch>
            <a:fillRect/>
          </a:stretch>
        </p:blipFill>
        <p:spPr>
          <a:xfrm>
            <a:off x="1485900" y="1361171"/>
            <a:ext cx="6172200" cy="3072429"/>
          </a:xfrm>
          <a:prstGeom prst="rect">
            <a:avLst/>
          </a:prstGeom>
        </p:spPr>
      </p:pic>
    </p:spTree>
    <p:extLst>
      <p:ext uri="{BB962C8B-B14F-4D97-AF65-F5344CB8AC3E}">
        <p14:creationId xmlns:p14="http://schemas.microsoft.com/office/powerpoint/2010/main" val="3110742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resources</a:t>
            </a:r>
          </a:p>
        </p:txBody>
      </p:sp>
      <p:pic>
        <p:nvPicPr>
          <p:cNvPr id="4" name="Content Placeholder 3"/>
          <p:cNvPicPr>
            <a:picLocks noGrp="1" noChangeAspect="1"/>
          </p:cNvPicPr>
          <p:nvPr>
            <p:ph idx="1"/>
          </p:nvPr>
        </p:nvPicPr>
        <p:blipFill>
          <a:blip r:embed="rId2"/>
          <a:stretch>
            <a:fillRect/>
          </a:stretch>
        </p:blipFill>
        <p:spPr>
          <a:xfrm>
            <a:off x="1807170" y="1314450"/>
            <a:ext cx="6789499" cy="2902022"/>
          </a:xfrm>
          <a:prstGeom prst="rect">
            <a:avLst/>
          </a:prstGeom>
        </p:spPr>
      </p:pic>
      <p:sp>
        <p:nvSpPr>
          <p:cNvPr id="5" name="Rectangle 4"/>
          <p:cNvSpPr/>
          <p:nvPr/>
        </p:nvSpPr>
        <p:spPr>
          <a:xfrm>
            <a:off x="3516903" y="4400550"/>
            <a:ext cx="2156360" cy="300082"/>
          </a:xfrm>
          <a:prstGeom prst="rect">
            <a:avLst/>
          </a:prstGeom>
        </p:spPr>
        <p:txBody>
          <a:bodyPr wrap="none">
            <a:spAutoFit/>
          </a:bodyPr>
          <a:lstStyle/>
          <a:p>
            <a:r>
              <a:rPr lang="en-US" sz="1350" dirty="0">
                <a:hlinkClick r:id="rId3"/>
              </a:rPr>
              <a:t>https://ai.amundtveit.com/</a:t>
            </a:r>
            <a:endParaRPr lang="en-US" sz="1350" dirty="0"/>
          </a:p>
        </p:txBody>
      </p:sp>
    </p:spTree>
    <p:extLst>
      <p:ext uri="{BB962C8B-B14F-4D97-AF65-F5344CB8AC3E}">
        <p14:creationId xmlns:p14="http://schemas.microsoft.com/office/powerpoint/2010/main" val="1198266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a:t>
            </a:r>
          </a:p>
        </p:txBody>
      </p:sp>
      <p:sp>
        <p:nvSpPr>
          <p:cNvPr id="3" name="Content Placeholder 2"/>
          <p:cNvSpPr>
            <a:spLocks noGrp="1"/>
          </p:cNvSpPr>
          <p:nvPr>
            <p:ph idx="1"/>
          </p:nvPr>
        </p:nvSpPr>
        <p:spPr/>
        <p:txBody>
          <a:bodyPr/>
          <a:lstStyle/>
          <a:p>
            <a:r>
              <a:rPr lang="en-US" dirty="0"/>
              <a:t>A query can include various user and contextual features, is generated when a user visits the system.</a:t>
            </a:r>
          </a:p>
          <a:p>
            <a:r>
              <a:rPr lang="en-US" dirty="0"/>
              <a:t>The recommender system returns a list of products on which users can perform certain actions such as clicks or purchases. </a:t>
            </a:r>
          </a:p>
          <a:p>
            <a:pPr lvl="1"/>
            <a:r>
              <a:rPr lang="en-US" dirty="0"/>
              <a:t>A short list of items that best match the query using various signals, usually a combination of machine-learned models and human-defined rules.</a:t>
            </a:r>
          </a:p>
          <a:p>
            <a:pPr lvl="1"/>
            <a:r>
              <a:rPr lang="en-US" dirty="0"/>
              <a:t>After reducing the candidate pool, the ranking system ranks all items by their scores. </a:t>
            </a:r>
          </a:p>
          <a:p>
            <a:r>
              <a:rPr lang="en-US" dirty="0"/>
              <a:t>These user actions, along with the queries, are recorded in the logs as the training data for the learner.</a:t>
            </a:r>
          </a:p>
        </p:txBody>
      </p:sp>
    </p:spTree>
    <p:extLst>
      <p:ext uri="{BB962C8B-B14F-4D97-AF65-F5344CB8AC3E}">
        <p14:creationId xmlns:p14="http://schemas.microsoft.com/office/powerpoint/2010/main" val="701590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CD470-1A29-412D-B97E-CF9E3ECB5FC5}"/>
              </a:ext>
            </a:extLst>
          </p:cNvPr>
          <p:cNvSpPr>
            <a:spLocks noGrp="1"/>
          </p:cNvSpPr>
          <p:nvPr>
            <p:ph type="title"/>
          </p:nvPr>
        </p:nvSpPr>
        <p:spPr/>
        <p:txBody>
          <a:bodyPr/>
          <a:lstStyle/>
          <a:p>
            <a:r>
              <a:rPr lang="en-CA" dirty="0"/>
              <a:t>Example 1</a:t>
            </a:r>
          </a:p>
        </p:txBody>
      </p:sp>
      <p:sp>
        <p:nvSpPr>
          <p:cNvPr id="3" name="Content Placeholder 2">
            <a:extLst>
              <a:ext uri="{FF2B5EF4-FFF2-40B4-BE49-F238E27FC236}">
                <a16:creationId xmlns:a16="http://schemas.microsoft.com/office/drawing/2014/main" id="{3E8E89B1-D640-4B2A-AA1A-FEA58D4968C3}"/>
              </a:ext>
            </a:extLst>
          </p:cNvPr>
          <p:cNvSpPr>
            <a:spLocks noGrp="1"/>
          </p:cNvSpPr>
          <p:nvPr>
            <p:ph idx="1"/>
          </p:nvPr>
        </p:nvSpPr>
        <p:spPr/>
        <p:txBody>
          <a:bodyPr/>
          <a:lstStyle/>
          <a:p>
            <a:r>
              <a:rPr lang="en-US" dirty="0"/>
              <a:t>How would you recommend a vacation house to a </a:t>
            </a:r>
            <a:r>
              <a:rPr lang="en-CA" dirty="0"/>
              <a:t>user?</a:t>
            </a:r>
          </a:p>
          <a:p>
            <a:r>
              <a:rPr lang="en-CA" b="1" dirty="0"/>
              <a:t>Features</a:t>
            </a:r>
          </a:p>
          <a:p>
            <a:pPr lvl="1"/>
            <a:r>
              <a:rPr lang="en-CA" dirty="0"/>
              <a:t>Properties of the user</a:t>
            </a:r>
          </a:p>
          <a:p>
            <a:pPr lvl="1"/>
            <a:r>
              <a:rPr lang="en-CA" dirty="0"/>
              <a:t>Properties of the house</a:t>
            </a:r>
          </a:p>
          <a:p>
            <a:pPr lvl="1"/>
            <a:r>
              <a:rPr lang="en-US" dirty="0"/>
              <a:t>Previous rentals of a user</a:t>
            </a:r>
          </a:p>
          <a:p>
            <a:pPr lvl="1"/>
            <a:r>
              <a:rPr lang="en-US" dirty="0"/>
              <a:t>Previous renters of a house</a:t>
            </a:r>
          </a:p>
          <a:p>
            <a:pPr lvl="1"/>
            <a:r>
              <a:rPr lang="en-CA" dirty="0"/>
              <a:t>Compare similar users</a:t>
            </a:r>
          </a:p>
          <a:p>
            <a:pPr lvl="1"/>
            <a:r>
              <a:rPr lang="en-CA" dirty="0"/>
              <a:t>Compare similar items</a:t>
            </a:r>
          </a:p>
          <a:p>
            <a:r>
              <a:rPr lang="en-CA" b="1" dirty="0"/>
              <a:t>Targets</a:t>
            </a:r>
          </a:p>
          <a:p>
            <a:pPr lvl="1"/>
            <a:r>
              <a:rPr lang="en-CA" dirty="0"/>
              <a:t>Rating for unseen properties</a:t>
            </a:r>
          </a:p>
          <a:p>
            <a:pPr lvl="1"/>
            <a:r>
              <a:rPr lang="en-CA" dirty="0"/>
              <a:t>Next rental property</a:t>
            </a:r>
          </a:p>
        </p:txBody>
      </p:sp>
    </p:spTree>
    <p:extLst>
      <p:ext uri="{BB962C8B-B14F-4D97-AF65-F5344CB8AC3E}">
        <p14:creationId xmlns:p14="http://schemas.microsoft.com/office/powerpoint/2010/main" val="685991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Content Placeholder 2"/>
          <p:cNvSpPr>
            <a:spLocks noGrp="1"/>
          </p:cNvSpPr>
          <p:nvPr>
            <p:ph idx="1"/>
          </p:nvPr>
        </p:nvSpPr>
        <p:spPr/>
        <p:txBody>
          <a:bodyPr>
            <a:normAutofit lnSpcReduction="10000"/>
          </a:bodyPr>
          <a:lstStyle/>
          <a:p>
            <a:r>
              <a:rPr lang="en-US" dirty="0"/>
              <a:t>The attribute information about the users and items such as textual profiles or relevant keywords. </a:t>
            </a:r>
          </a:p>
          <a:p>
            <a:pPr marL="342900" lvl="1" indent="0">
              <a:buNone/>
            </a:pPr>
            <a:r>
              <a:rPr lang="en-US" dirty="0">
                <a:sym typeface="Wingdings" panose="05000000000000000000" pitchFamily="2" charset="2"/>
              </a:rPr>
              <a:t> </a:t>
            </a:r>
            <a:r>
              <a:rPr lang="en-US" dirty="0"/>
              <a:t>content-based</a:t>
            </a:r>
          </a:p>
          <a:p>
            <a:r>
              <a:rPr lang="en-US" dirty="0"/>
              <a:t>User requirements</a:t>
            </a:r>
          </a:p>
          <a:p>
            <a:pPr lvl="1">
              <a:buFont typeface="Wingdings" panose="05000000000000000000" pitchFamily="2" charset="2"/>
              <a:buChar char="è"/>
            </a:pPr>
            <a:r>
              <a:rPr lang="en-US" dirty="0"/>
              <a:t>knowledge-based</a:t>
            </a:r>
          </a:p>
          <a:p>
            <a:r>
              <a:rPr lang="en-US" dirty="0"/>
              <a:t>The user-item interactions, such as ratings or buying behavior</a:t>
            </a:r>
          </a:p>
          <a:p>
            <a:pPr marL="342900" lvl="1" indent="0">
              <a:buNone/>
            </a:pPr>
            <a:r>
              <a:rPr lang="en-US" dirty="0">
                <a:sym typeface="Wingdings" panose="05000000000000000000" pitchFamily="2" charset="2"/>
              </a:rPr>
              <a:t> </a:t>
            </a:r>
            <a:r>
              <a:rPr lang="en-US" dirty="0"/>
              <a:t>collaborative filtering </a:t>
            </a:r>
          </a:p>
          <a:p>
            <a:r>
              <a:rPr lang="en-US" dirty="0"/>
              <a:t>Social/ community information</a:t>
            </a:r>
          </a:p>
          <a:p>
            <a:pPr marL="342900" lvl="1" indent="0">
              <a:buNone/>
            </a:pPr>
            <a:r>
              <a:rPr lang="en-US" dirty="0">
                <a:sym typeface="Wingdings" panose="05000000000000000000" pitchFamily="2" charset="2"/>
              </a:rPr>
              <a:t> </a:t>
            </a:r>
            <a:r>
              <a:rPr lang="en-US" dirty="0"/>
              <a:t>Community based</a:t>
            </a:r>
          </a:p>
          <a:p>
            <a:r>
              <a:rPr lang="en-US" dirty="0"/>
              <a:t>Hybrid systems can combine the strengths of various types of recommender systems to create techniques that can perform more robustly in a wide variety of settings.</a:t>
            </a:r>
          </a:p>
        </p:txBody>
      </p:sp>
    </p:spTree>
    <p:extLst>
      <p:ext uri="{BB962C8B-B14F-4D97-AF65-F5344CB8AC3E}">
        <p14:creationId xmlns:p14="http://schemas.microsoft.com/office/powerpoint/2010/main" val="2195151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Ratings (feedbacks)</a:t>
            </a:r>
          </a:p>
        </p:txBody>
      </p:sp>
      <p:sp>
        <p:nvSpPr>
          <p:cNvPr id="3" name="Content Placeholder 2"/>
          <p:cNvSpPr>
            <a:spLocks noGrp="1"/>
          </p:cNvSpPr>
          <p:nvPr>
            <p:ph idx="1"/>
          </p:nvPr>
        </p:nvSpPr>
        <p:spPr/>
        <p:txBody>
          <a:bodyPr/>
          <a:lstStyle/>
          <a:p>
            <a:r>
              <a:rPr lang="en-GB" altLang="en-US" dirty="0"/>
              <a:t>Explicit</a:t>
            </a:r>
          </a:p>
          <a:p>
            <a:pPr lvl="1"/>
            <a:r>
              <a:rPr lang="en-GB" altLang="en-US" dirty="0"/>
              <a:t>High quality when given</a:t>
            </a:r>
          </a:p>
          <a:p>
            <a:pPr lvl="1"/>
            <a:r>
              <a:rPr lang="en-GB" altLang="en-US" dirty="0"/>
              <a:t>Both positive and negative</a:t>
            </a:r>
          </a:p>
          <a:p>
            <a:pPr lvl="1"/>
            <a:r>
              <a:rPr lang="en-GB" altLang="en-US" dirty="0"/>
              <a:t>End-of-scale bias</a:t>
            </a:r>
          </a:p>
          <a:p>
            <a:pPr lvl="1"/>
            <a:r>
              <a:rPr lang="en-GB" altLang="en-US" dirty="0"/>
              <a:t>Not always available</a:t>
            </a:r>
          </a:p>
          <a:p>
            <a:pPr lvl="1"/>
            <a:r>
              <a:rPr lang="en-US" dirty="0"/>
              <a:t>The ratings are often specified on a scale that indicates the specific level of like or dislike of the item at hand.</a:t>
            </a:r>
          </a:p>
          <a:p>
            <a:pPr lvl="1"/>
            <a:r>
              <a:rPr lang="en-US" dirty="0"/>
              <a:t>Usually, the ratings are interval-based, where a discrete set of ordered numbers are used to quantify like or dislike.</a:t>
            </a:r>
          </a:p>
          <a:p>
            <a:pPr lvl="1"/>
            <a:r>
              <a:rPr lang="en-US" dirty="0"/>
              <a:t>forced choice rating system</a:t>
            </a:r>
          </a:p>
          <a:p>
            <a:pPr lvl="1"/>
            <a:r>
              <a:rPr lang="en-US" dirty="0"/>
              <a:t>Ordinal and binary rating</a:t>
            </a:r>
          </a:p>
        </p:txBody>
      </p:sp>
    </p:spTree>
    <p:extLst>
      <p:ext uri="{BB962C8B-B14F-4D97-AF65-F5344CB8AC3E}">
        <p14:creationId xmlns:p14="http://schemas.microsoft.com/office/powerpoint/2010/main" val="29467464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15846</TotalTime>
  <Words>2160</Words>
  <Application>Microsoft Office PowerPoint</Application>
  <PresentationFormat>On-screen Show (16:9)</PresentationFormat>
  <Paragraphs>352</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inherit</vt:lpstr>
      <vt:lpstr>Tele-GroteskNor</vt:lpstr>
      <vt:lpstr>Wingdings</vt:lpstr>
      <vt:lpstr>Wingdings 2</vt:lpstr>
      <vt:lpstr>Office Theme</vt:lpstr>
      <vt:lpstr>BDA 102 - Big Data Analytics</vt:lpstr>
      <vt:lpstr>Learning Objective</vt:lpstr>
      <vt:lpstr>Introduction</vt:lpstr>
      <vt:lpstr>Key performance measures (KPIs)</vt:lpstr>
      <vt:lpstr>Recommendation system Examples</vt:lpstr>
      <vt:lpstr>Process</vt:lpstr>
      <vt:lpstr>Example 1</vt:lpstr>
      <vt:lpstr>Data</vt:lpstr>
      <vt:lpstr>Types of Ratings (feedbacks)</vt:lpstr>
      <vt:lpstr>Types of Ratings (feedbacks)</vt:lpstr>
      <vt:lpstr>Content based filtering</vt:lpstr>
      <vt:lpstr>Content based filtering</vt:lpstr>
      <vt:lpstr>User based</vt:lpstr>
      <vt:lpstr>Collaborative Filtering</vt:lpstr>
      <vt:lpstr>Collaborative filtering</vt:lpstr>
      <vt:lpstr>Memory-based methods </vt:lpstr>
      <vt:lpstr>Nearest Neighbors</vt:lpstr>
      <vt:lpstr>Memorization vs generalization</vt:lpstr>
      <vt:lpstr>Model-based methods</vt:lpstr>
      <vt:lpstr>Nearest neighbor</vt:lpstr>
      <vt:lpstr>Collaborative filtering - factorization</vt:lpstr>
      <vt:lpstr>Summary</vt:lpstr>
      <vt:lpstr>Why Deep Neural Networks for Recommendation</vt:lpstr>
      <vt:lpstr>Case study - Movie recommendation</vt:lpstr>
      <vt:lpstr>On Potential Limitations</vt:lpstr>
      <vt:lpstr>Hybrid model</vt:lpstr>
      <vt:lpstr>You tube recommendation system</vt:lpstr>
      <vt:lpstr>Candidate generation</vt:lpstr>
      <vt:lpstr>Ranking</vt:lpstr>
      <vt:lpstr>Item2Vec</vt:lpstr>
      <vt:lpstr>Item2Vec: Item Embedding</vt:lpstr>
      <vt:lpstr>Autoencoder based Recommendation</vt:lpstr>
      <vt:lpstr>Autoencoder based Recommendation</vt:lpstr>
      <vt:lpstr>Convolutional Neural Networks based Recommendation</vt:lpstr>
      <vt:lpstr>Convolutional Neural Networks based Recommendation</vt:lpstr>
      <vt:lpstr>Recurrent Neural Networks based Recommendation</vt:lpstr>
      <vt:lpstr>Recurrent Neural Networks based Recommendation</vt:lpstr>
      <vt:lpstr>Deep Reinforcement Learning for Recommendation</vt:lpstr>
      <vt:lpstr>Deep Reinforcement Learning for Recommendation</vt:lpstr>
      <vt:lpstr>Example</vt:lpstr>
      <vt:lpstr>Deep Learning based Recommender System</vt:lpstr>
      <vt:lpstr>Recommendation-Neural Network algorithm </vt:lpstr>
      <vt:lpstr>Keras models</vt:lpstr>
      <vt:lpstr>Sequential API</vt:lpstr>
      <vt:lpstr>Functional </vt:lpstr>
      <vt:lpstr>Functional </vt:lpstr>
      <vt:lpstr>Functional </vt:lpstr>
      <vt:lpstr>Sequential vs functional</vt:lpstr>
      <vt:lpstr>Demo: Keras_function.ipynb</vt:lpstr>
      <vt:lpstr>Lab:  Recommendation_neural_network_NN-1.ipynb</vt:lpstr>
      <vt:lpstr>Lab: Recommendation_NN(2).ipynb</vt:lpstr>
      <vt:lpstr>More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cce-guest</cp:lastModifiedBy>
  <cp:revision>225</cp:revision>
  <dcterms:created xsi:type="dcterms:W3CDTF">2010-04-12T23:12:02Z</dcterms:created>
  <dcterms:modified xsi:type="dcterms:W3CDTF">2019-11-30T17:54:36Z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